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06" r:id="rId1"/>
    <p:sldMasterId id="2147483815" r:id="rId2"/>
  </p:sldMasterIdLst>
  <p:notesMasterIdLst>
    <p:notesMasterId r:id="rId42"/>
  </p:notesMasterIdLst>
  <p:handoutMasterIdLst>
    <p:handoutMasterId r:id="rId43"/>
  </p:handoutMasterIdLst>
  <p:sldIdLst>
    <p:sldId id="3251" r:id="rId3"/>
    <p:sldId id="3281" r:id="rId4"/>
    <p:sldId id="3278" r:id="rId5"/>
    <p:sldId id="3279" r:id="rId6"/>
    <p:sldId id="3287" r:id="rId7"/>
    <p:sldId id="3276" r:id="rId8"/>
    <p:sldId id="3286" r:id="rId9"/>
    <p:sldId id="3290" r:id="rId10"/>
    <p:sldId id="3288" r:id="rId11"/>
    <p:sldId id="3274" r:id="rId12"/>
    <p:sldId id="3317" r:id="rId13"/>
    <p:sldId id="3291" r:id="rId14"/>
    <p:sldId id="3306" r:id="rId15"/>
    <p:sldId id="3264" r:id="rId16"/>
    <p:sldId id="3296" r:id="rId17"/>
    <p:sldId id="3297" r:id="rId18"/>
    <p:sldId id="3318" r:id="rId19"/>
    <p:sldId id="3309" r:id="rId20"/>
    <p:sldId id="3310" r:id="rId21"/>
    <p:sldId id="3312" r:id="rId22"/>
    <p:sldId id="3292" r:id="rId23"/>
    <p:sldId id="3305" r:id="rId24"/>
    <p:sldId id="3319" r:id="rId25"/>
    <p:sldId id="3313" r:id="rId26"/>
    <p:sldId id="3314" r:id="rId27"/>
    <p:sldId id="3311" r:id="rId28"/>
    <p:sldId id="3315" r:id="rId29"/>
    <p:sldId id="3294" r:id="rId30"/>
    <p:sldId id="3307" r:id="rId31"/>
    <p:sldId id="3316" r:id="rId32"/>
    <p:sldId id="3295" r:id="rId33"/>
    <p:sldId id="3308" r:id="rId34"/>
    <p:sldId id="3299" r:id="rId35"/>
    <p:sldId id="3300" r:id="rId36"/>
    <p:sldId id="3302" r:id="rId37"/>
    <p:sldId id="388" r:id="rId38"/>
    <p:sldId id="3301" r:id="rId39"/>
    <p:sldId id="3303" r:id="rId40"/>
    <p:sldId id="3304" r:id="rId41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44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ENDY CORNELL" initials="WC" lastIdx="2" clrIdx="0">
    <p:extLst>
      <p:ext uri="{19B8F6BF-5375-455C-9EA6-DF929625EA0E}">
        <p15:presenceInfo xmlns:p15="http://schemas.microsoft.com/office/powerpoint/2012/main" userId="S::cornell@us.ibm.com::6dfaaaa5-b528-4522-82a0-13c36ad09f6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9D59"/>
    <a:srgbClr val="05D020"/>
    <a:srgbClr val="000000"/>
    <a:srgbClr val="FFFBCD"/>
    <a:srgbClr val="5968BF"/>
    <a:srgbClr val="EDB303"/>
    <a:srgbClr val="ED855B"/>
    <a:srgbClr val="FFE1B8"/>
    <a:srgbClr val="FFB592"/>
    <a:srgbClr val="0019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スタイルなし、表のグリッド線あり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33" autoAdjust="0"/>
    <p:restoredTop sz="79260" autoAdjust="0"/>
  </p:normalViewPr>
  <p:slideViewPr>
    <p:cSldViewPr snapToGrid="0" snapToObjects="1">
      <p:cViewPr varScale="1">
        <p:scale>
          <a:sx n="164" d="100"/>
          <a:sy n="164" d="100"/>
        </p:scale>
        <p:origin x="1832" y="168"/>
      </p:cViewPr>
      <p:guideLst>
        <p:guide orient="horz" pos="1644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85" d="100"/>
        <a:sy n="85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73" d="100"/>
          <a:sy n="73" d="100"/>
        </p:scale>
        <p:origin x="3560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notesMaster" Target="notesMasters/notesMaster1.xml"/><Relationship Id="rId47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commentAuthors" Target="commentAuthor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handoutMaster" Target="handoutMasters/handoutMaster1.xml"/><Relationship Id="rId48" Type="http://schemas.openxmlformats.org/officeDocument/2006/relationships/tableStyles" Target="tableStyle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78C22D-43FD-2640-80EF-3A5C73315FD0}" type="datetimeFigureOut">
              <a:rPr lang="en-US" smtClean="0"/>
              <a:pPr/>
              <a:t>9/18/20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BE5788-496B-514A-BC38-FEC332B085C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32494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EDCE6E-E593-7E43-98D2-ED291A58C913}" type="datetimeFigureOut">
              <a:rPr lang="en-US" smtClean="0"/>
              <a:pPr/>
              <a:t>9/18/20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0C386C-A396-F84D-B9C5-957E3445324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317771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4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77EE65F-9FDC-45DF-B490-BD342A31129D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0513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77EE65F-9FDC-45DF-B490-BD342A31129D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6652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77EE65F-9FDC-45DF-B490-BD342A31129D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6589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9F737642-67A6-4C4F-8D81-2851067706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77EE65F-9FDC-45DF-B490-BD342A31129D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9276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77EE65F-9FDC-45DF-B490-BD342A31129D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6364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689A181C-8D0E-364E-9C89-E21BECF19F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25787583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77EE65F-9FDC-45DF-B490-BD342A31129D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145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77EE65F-9FDC-45DF-B490-BD342A31129D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0234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77EE65F-9FDC-45DF-B490-BD342A31129D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13748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77EE65F-9FDC-45DF-B490-BD342A31129D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6104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77EE65F-9FDC-45DF-B490-BD342A31129D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3961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77EE65F-9FDC-45DF-B490-BD342A31129D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55775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77EE65F-9FDC-45DF-B490-BD342A31129D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53861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77EE65F-9FDC-45DF-B490-BD342A31129D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94099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77EE65F-9FDC-45DF-B490-BD342A31129D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26742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77EE65F-9FDC-45DF-B490-BD342A31129D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032000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77EE65F-9FDC-45DF-B490-BD342A31129D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62286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77EE65F-9FDC-45DF-B490-BD342A31129D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34200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77EE65F-9FDC-45DF-B490-BD342A31129D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41196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77EE65F-9FDC-45DF-B490-BD342A31129D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14885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77EE65F-9FDC-45DF-B490-BD342A31129D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4144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77EE65F-9FDC-45DF-B490-BD342A31129D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33041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77EE65F-9FDC-45DF-B490-BD342A31129D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80693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77EE65F-9FDC-45DF-B490-BD342A31129D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08300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77EE65F-9FDC-45DF-B490-BD342A31129D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02251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77EE65F-9FDC-45DF-B490-BD342A31129D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70957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77EE65F-9FDC-45DF-B490-BD342A31129D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27306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77EE65F-9FDC-45DF-B490-BD342A31129D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30363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822450" y="228600"/>
            <a:ext cx="3213100" cy="18081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Group Name / DOC ID / Month XX, 2020 / © 2020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486826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822450" y="228600"/>
            <a:ext cx="3213100" cy="18081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Group Name / DOC ID / Month XX, 2020 / © 2020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524020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822450" y="228600"/>
            <a:ext cx="3213100" cy="18081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Group Name / DOC ID / Month XX, 2020 / © 2020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204538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822450" y="228600"/>
            <a:ext cx="3213100" cy="18081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Group Name / DOC ID / Month XX, 2020 / © 2020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60236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77EE65F-9FDC-45DF-B490-BD342A31129D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8579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DDF5228F-1C38-8345-A796-E9FEBC9ADD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77EE65F-9FDC-45DF-B490-BD342A31129D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3038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77EE65F-9FDC-45DF-B490-BD342A31129D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6108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A28C56A9-6C39-CF4C-8230-4D8036FC85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E5777F9E-3DE1-A84A-848E-16B3A6D833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08" descr="IVT_PPT_Cover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76301" y="1270398"/>
            <a:ext cx="5767699" cy="3876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47" name="Rectangle 3"/>
          <p:cNvSpPr>
            <a:spLocks noGrp="1" noChangeArrowheads="1"/>
          </p:cNvSpPr>
          <p:nvPr>
            <p:ph type="ctrTitle"/>
          </p:nvPr>
        </p:nvSpPr>
        <p:spPr>
          <a:xfrm>
            <a:off x="384149" y="1063229"/>
            <a:ext cx="8304915" cy="1508523"/>
          </a:xfrm>
        </p:spPr>
        <p:txBody>
          <a:bodyPr anchor="b"/>
          <a:lstStyle>
            <a:lvl1pPr>
              <a:defRPr sz="2625">
                <a:solidFill>
                  <a:srgbClr val="83D1F5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1748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384151" y="3570337"/>
            <a:ext cx="7701539" cy="397669"/>
          </a:xfrm>
        </p:spPr>
        <p:txBody>
          <a:bodyPr anchor="b"/>
          <a:lstStyle>
            <a:lvl1pPr marL="0" indent="0">
              <a:buFont typeface="Wingdings" pitchFamily="2" charset="2"/>
              <a:buNone/>
              <a:defRPr sz="1200"/>
            </a:lvl1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957926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2"/>
            <a:ext cx="4114800" cy="1003807"/>
          </a:xfrm>
        </p:spPr>
        <p:txBody>
          <a:bodyPr/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IBM Research AI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144376" y="1015683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bg2"/>
                </a:solidFill>
                <a:latin typeface="+mj-lt"/>
                <a:ea typeface="IBM Plex Mono" charset="0"/>
                <a:cs typeface="IBM Plex Mono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096189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2"/>
            <a:ext cx="4114800" cy="1003807"/>
          </a:xfrm>
        </p:spPr>
        <p:txBody>
          <a:bodyPr/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IBM Research AI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144376" y="1015683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bg2"/>
                </a:solidFill>
                <a:latin typeface="+mj-lt"/>
                <a:ea typeface="IBM Plex Mono" charset="0"/>
                <a:cs typeface="IBM Plex Mono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9904418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408" y="84701"/>
            <a:ext cx="8686800" cy="4473575"/>
          </a:xfrm>
        </p:spPr>
        <p:txBody>
          <a:bodyPr/>
          <a:lstStyle>
            <a:lvl1pPr>
              <a:lnSpc>
                <a:spcPct val="90000"/>
              </a:lnSpc>
              <a:defRPr sz="9600" b="1" i="0">
                <a:latin typeface="+mj-lt"/>
                <a:ea typeface="IBM Plex Mono" charset="0"/>
                <a:cs typeface="IBM Plex Mono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IBM Research AI</a:t>
            </a:r>
          </a:p>
        </p:txBody>
      </p:sp>
    </p:spTree>
    <p:extLst>
      <p:ext uri="{BB962C8B-B14F-4D97-AF65-F5344CB8AC3E}">
        <p14:creationId xmlns:p14="http://schemas.microsoft.com/office/powerpoint/2010/main" val="13541876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5187462" cy="4520805"/>
          </a:xfrm>
        </p:spPr>
        <p:txBody>
          <a:bodyPr/>
          <a:lstStyle>
            <a:lvl1pPr marL="117475" indent="-117475">
              <a:tabLst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IBM Research AI</a:t>
            </a:r>
          </a:p>
        </p:txBody>
      </p:sp>
    </p:spTree>
    <p:extLst>
      <p:ext uri="{BB962C8B-B14F-4D97-AF65-F5344CB8AC3E}">
        <p14:creationId xmlns:p14="http://schemas.microsoft.com/office/powerpoint/2010/main" val="16946555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43280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IBM Research AI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493776"/>
            <a:ext cx="4114800" cy="4199730"/>
          </a:xfrm>
        </p:spPr>
        <p:txBody>
          <a:bodyPr/>
          <a:lstStyle>
            <a:lvl1pPr>
              <a:spcBef>
                <a:spcPts val="1100"/>
              </a:spcBef>
              <a:spcAft>
                <a:spcPts val="0"/>
              </a:spcAft>
              <a:defRPr/>
            </a:lvl1pPr>
            <a:lvl2pPr>
              <a:spcBef>
                <a:spcPts val="1100"/>
              </a:spcBef>
              <a:defRPr/>
            </a:lvl2pPr>
            <a:lvl3pPr>
              <a:spcBef>
                <a:spcPts val="1100"/>
              </a:spcBef>
              <a:defRPr/>
            </a:lvl3pPr>
            <a:lvl4pPr>
              <a:spcBef>
                <a:spcPts val="1100"/>
              </a:spcBef>
              <a:defRPr/>
            </a:lvl4pPr>
            <a:lvl5pPr>
              <a:spcBef>
                <a:spcPts val="1100"/>
              </a:spcBef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0563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554938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9593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IBM Research AI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124712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800600" y="1124712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666688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IBM Research AI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70"/>
            <a:ext cx="4114800" cy="3589656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70"/>
            <a:ext cx="4114800" cy="358965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74594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5021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 dirty="0"/>
              <a:t>IBM Research AI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228600" y="995518"/>
            <a:ext cx="4114800" cy="3687607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800600" y="1116648"/>
            <a:ext cx="4114800" cy="3566477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449827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IBM Research AI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69"/>
            <a:ext cx="1828800" cy="358965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999002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64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IBM Research AI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4114800" cy="358584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08276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384149" y="1406129"/>
            <a:ext cx="8611119" cy="3359944"/>
          </a:xfrm>
        </p:spPr>
        <p:txBody>
          <a:bodyPr/>
          <a:lstStyle>
            <a:lvl1pPr>
              <a:spcBef>
                <a:spcPts val="750"/>
              </a:spcBef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18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0637522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64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IBM Research AI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79"/>
            <a:ext cx="1828800" cy="358584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7279"/>
            <a:ext cx="1828800" cy="35858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991295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IBM Research AI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192899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IBM Research AI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24712"/>
            <a:ext cx="4114800" cy="350144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100"/>
              </a:spcBef>
              <a:buFontTx/>
              <a:buNone/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9404405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028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IBM Research AI</a:t>
            </a:r>
          </a:p>
        </p:txBody>
      </p:sp>
    </p:spTree>
    <p:extLst>
      <p:ext uri="{BB962C8B-B14F-4D97-AF65-F5344CB8AC3E}">
        <p14:creationId xmlns:p14="http://schemas.microsoft.com/office/powerpoint/2010/main" val="200195540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028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IBM Research AI</a:t>
            </a:r>
          </a:p>
        </p:txBody>
      </p:sp>
    </p:spTree>
    <p:extLst>
      <p:ext uri="{BB962C8B-B14F-4D97-AF65-F5344CB8AC3E}">
        <p14:creationId xmlns:p14="http://schemas.microsoft.com/office/powerpoint/2010/main" val="179819362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381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IBM Research AI</a:t>
            </a:r>
          </a:p>
        </p:txBody>
      </p:sp>
    </p:spTree>
    <p:extLst>
      <p:ext uri="{BB962C8B-B14F-4D97-AF65-F5344CB8AC3E}">
        <p14:creationId xmlns:p14="http://schemas.microsoft.com/office/powerpoint/2010/main" val="33222277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IBM Research AI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182880"/>
            <a:ext cx="4114800" cy="300037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4114800" cy="3488731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3602450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IBM Research AI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4572000" cy="2111375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4571999" cy="257175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782107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7998" y="2571750"/>
            <a:ext cx="2286000" cy="2571750"/>
          </a:xfrm>
          <a:solidFill>
            <a:schemeClr val="accent4">
              <a:lumMod val="60000"/>
              <a:lumOff val="40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2286000" y="257175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2285997" cy="257175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2286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IBM Research AI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9143999" cy="257175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48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259429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IBM Research AI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9143999" cy="1290639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95212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BEC4FD"/>
                </a:solidFill>
              </a:defRPr>
            </a:lvl1pPr>
          </a:lstStyle>
          <a:p>
            <a:r>
              <a:rPr lang="en-US" altLang="ja-JP"/>
              <a:t>Click to edit Master title style</a:t>
            </a:r>
            <a:endParaRPr lang="ja-JP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F985BCC9-4C9E-4CB3-B15A-D996AEC7AA62}" type="slidenum">
              <a:rPr lang="ja-JP" altLang="en-US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8996597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2857500"/>
            <a:ext cx="2286000" cy="2286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000">
                <a:solidFill>
                  <a:schemeClr val="bg2"/>
                </a:solidFill>
              </a:defRPr>
            </a:lvl2pPr>
            <a:lvl3pPr>
              <a:defRPr sz="1000">
                <a:solidFill>
                  <a:schemeClr val="bg2"/>
                </a:solidFill>
              </a:defRPr>
            </a:lvl3pPr>
            <a:lvl4pPr>
              <a:defRPr sz="1000">
                <a:solidFill>
                  <a:schemeClr val="bg2"/>
                </a:solidFill>
              </a:defRPr>
            </a:lvl4pPr>
            <a:lvl5pPr>
              <a:defRPr sz="1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IBM Research AI</a:t>
            </a:r>
          </a:p>
        </p:txBody>
      </p:sp>
    </p:spTree>
    <p:extLst>
      <p:ext uri="{BB962C8B-B14F-4D97-AF65-F5344CB8AC3E}">
        <p14:creationId xmlns:p14="http://schemas.microsoft.com/office/powerpoint/2010/main" val="363516563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2286000" cy="51435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6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2286000" y="0"/>
            <a:ext cx="2286000" cy="51435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4572000" y="0"/>
            <a:ext cx="2286000" cy="51435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6858000" y="0"/>
            <a:ext cx="2286000" cy="514350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IBM Research AI</a:t>
            </a:r>
          </a:p>
        </p:txBody>
      </p:sp>
    </p:spTree>
    <p:extLst>
      <p:ext uri="{BB962C8B-B14F-4D97-AF65-F5344CB8AC3E}">
        <p14:creationId xmlns:p14="http://schemas.microsoft.com/office/powerpoint/2010/main" val="142749830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IBM Research AI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026698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IBM Research AI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8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2514600" y="666750"/>
            <a:ext cx="6400800" cy="3824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6699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IBM Research AI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8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673054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IBM Research AI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4712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91564460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IBM Research AI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16013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700392" y="1051560"/>
            <a:ext cx="4215008" cy="3456432"/>
          </a:xfrm>
        </p:spPr>
        <p:txBody>
          <a:bodyPr/>
          <a:lstStyle>
            <a:lvl1pPr marL="117475" indent="-117475">
              <a:tabLst/>
              <a:defRPr sz="2400"/>
            </a:lvl1pPr>
            <a:lvl2pPr marL="0" indent="0"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411288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IBM Research AI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92024"/>
            <a:ext cx="1828800" cy="440899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14600" y="225425"/>
            <a:ext cx="6400800" cy="4597400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37373665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IBM Research AI</a:t>
            </a:r>
          </a:p>
        </p:txBody>
      </p:sp>
    </p:spTree>
    <p:extLst>
      <p:ext uri="{BB962C8B-B14F-4D97-AF65-F5344CB8AC3E}">
        <p14:creationId xmlns:p14="http://schemas.microsoft.com/office/powerpoint/2010/main" val="9656530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880235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914129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56584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IBM Research AI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4300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 sz="1100"/>
            </a:lvl1pPr>
            <a:lvl2pPr marL="173038" indent="-173038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8385076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IBM Research AI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5953" y="2186150"/>
            <a:ext cx="1292094" cy="52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0988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4"/>
          </p:nvPr>
        </p:nvSpPr>
        <p:spPr bwMode="black">
          <a:xfrm>
            <a:off x="8604738" y="4936697"/>
            <a:ext cx="470477" cy="1512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defRPr sz="800">
                <a:solidFill>
                  <a:schemeClr val="bg1"/>
                </a:solidFill>
                <a:latin typeface="+mn-lt"/>
                <a:ea typeface="Helvetica Neue" charset="0"/>
                <a:cs typeface="Helvetica Neue" charset="0"/>
              </a:defRPr>
            </a:lvl1pPr>
          </a:lstStyle>
          <a:p>
            <a:fld id="{BBBEA033-4E21-9142-A90D-2466372DB598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2F7CAE-A464-E148-8015-8C7A8AA9BAD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alphaModFix amt="12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247" y="0"/>
            <a:ext cx="9136062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60068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text (spli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3" y="201168"/>
            <a:ext cx="4142164" cy="4294632"/>
          </a:xfrm>
        </p:spPr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ol gray 10 rectangle">
            <a:extLst>
              <a:ext uri="{FF2B5EF4-FFF2-40B4-BE49-F238E27FC236}">
                <a16:creationId xmlns:a16="http://schemas.microsoft.com/office/drawing/2014/main" id="{838ABCAC-D266-7244-9068-DAD3FE4E7C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F3F3F3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b="0" i="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4123944" cy="4294632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US"/>
              <a:t>Group Name / DOC ID / Month XX, 2020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0407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F3F38B0-4205-7E4B-8FF6-B0A426ACA8F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599" y="244549"/>
            <a:ext cx="4114801" cy="4438575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225B357-E927-734D-ACB4-D18D1B4A8B0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74330" y="53645"/>
            <a:ext cx="1599820" cy="505235"/>
          </a:xfrm>
          <a:prstGeom prst="rect">
            <a:avLst/>
          </a:prstGeom>
        </p:spPr>
      </p:pic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7A96863C-3FAF-CD4B-8F44-13287822D58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00" y="4828032"/>
            <a:ext cx="6400800" cy="13716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IBM Research AI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F4B1649-9C62-5049-8E11-448B0C75EAE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3811" y="4705350"/>
            <a:ext cx="521589" cy="211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0390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IBM Research AI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3752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59258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IBM Research AI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/>
            </a:lvl1pPr>
            <a:lvl2pPr marL="173038" indent="-173038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/>
              <a:t>Edit Master text styles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800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/>
              <a:t>Edit Master text styles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67905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24.xml"/><Relationship Id="rId26" Type="http://schemas.openxmlformats.org/officeDocument/2006/relationships/slideLayout" Target="../slideLayouts/slideLayout32.xml"/><Relationship Id="rId3" Type="http://schemas.openxmlformats.org/officeDocument/2006/relationships/slideLayout" Target="../slideLayouts/slideLayout9.xml"/><Relationship Id="rId21" Type="http://schemas.openxmlformats.org/officeDocument/2006/relationships/slideLayout" Target="../slideLayouts/slideLayout27.xml"/><Relationship Id="rId34" Type="http://schemas.openxmlformats.org/officeDocument/2006/relationships/slideLayout" Target="../slideLayouts/slideLayout40.xml"/><Relationship Id="rId7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23.xml"/><Relationship Id="rId25" Type="http://schemas.openxmlformats.org/officeDocument/2006/relationships/slideLayout" Target="../slideLayouts/slideLayout31.xml"/><Relationship Id="rId33" Type="http://schemas.openxmlformats.org/officeDocument/2006/relationships/slideLayout" Target="../slideLayouts/slideLayout39.xml"/><Relationship Id="rId2" Type="http://schemas.openxmlformats.org/officeDocument/2006/relationships/slideLayout" Target="../slideLayouts/slideLayout8.xml"/><Relationship Id="rId16" Type="http://schemas.openxmlformats.org/officeDocument/2006/relationships/slideLayout" Target="../slideLayouts/slideLayout22.xml"/><Relationship Id="rId20" Type="http://schemas.openxmlformats.org/officeDocument/2006/relationships/slideLayout" Target="../slideLayouts/slideLayout26.xml"/><Relationship Id="rId29" Type="http://schemas.openxmlformats.org/officeDocument/2006/relationships/slideLayout" Target="../slideLayouts/slideLayout35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7.xml"/><Relationship Id="rId24" Type="http://schemas.openxmlformats.org/officeDocument/2006/relationships/slideLayout" Target="../slideLayouts/slideLayout30.xml"/><Relationship Id="rId32" Type="http://schemas.openxmlformats.org/officeDocument/2006/relationships/slideLayout" Target="../slideLayouts/slideLayout38.xml"/><Relationship Id="rId5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21.xml"/><Relationship Id="rId23" Type="http://schemas.openxmlformats.org/officeDocument/2006/relationships/slideLayout" Target="../slideLayouts/slideLayout29.xml"/><Relationship Id="rId28" Type="http://schemas.openxmlformats.org/officeDocument/2006/relationships/slideLayout" Target="../slideLayouts/slideLayout34.xml"/><Relationship Id="rId36" Type="http://schemas.openxmlformats.org/officeDocument/2006/relationships/theme" Target="../theme/theme2.xml"/><Relationship Id="rId10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25.xml"/><Relationship Id="rId31" Type="http://schemas.openxmlformats.org/officeDocument/2006/relationships/slideLayout" Target="../slideLayouts/slideLayout37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33.xml"/><Relationship Id="rId30" Type="http://schemas.openxmlformats.org/officeDocument/2006/relationships/slideLayout" Target="../slideLayouts/slideLayout36.xml"/><Relationship Id="rId35" Type="http://schemas.openxmlformats.org/officeDocument/2006/relationships/slideLayout" Target="../slideLayouts/slideLayout41.xml"/><Relationship Id="rId8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4673" y="1406129"/>
            <a:ext cx="8592597" cy="33599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36" tIns="45719" rIns="91436" bIns="4571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</p:txBody>
      </p:sp>
      <p:sp>
        <p:nvSpPr>
          <p:cNvPr id="30725" name="Rectangle 5"/>
          <p:cNvSpPr>
            <a:spLocks noGrp="1" noChangeArrowheads="1"/>
          </p:cNvSpPr>
          <p:nvPr>
            <p:ph type="sldNum" sz="quarter" idx="4"/>
          </p:nvPr>
        </p:nvSpPr>
        <p:spPr bwMode="black">
          <a:xfrm>
            <a:off x="8371084" y="4902994"/>
            <a:ext cx="366808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1" tIns="46036" rIns="92071" bIns="46036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600">
                <a:solidFill>
                  <a:srgbClr val="83D1F5"/>
                </a:solidFill>
              </a:defRPr>
            </a:lvl1pPr>
          </a:lstStyle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fld id="{333113E0-06D0-4A2F-BB45-6A558379ED97}" type="slidenum">
              <a:rPr lang="en-US" altLang="en-US" smtClean="0"/>
              <a:pPr defTabSz="685800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en-US"/>
          </a:p>
        </p:txBody>
      </p:sp>
      <p:sp>
        <p:nvSpPr>
          <p:cNvPr id="1030" name="Rectangle 9"/>
          <p:cNvSpPr>
            <a:spLocks noGrp="1" noChangeArrowheads="1"/>
          </p:cNvSpPr>
          <p:nvPr>
            <p:ph type="title"/>
          </p:nvPr>
        </p:nvSpPr>
        <p:spPr bwMode="auto">
          <a:xfrm>
            <a:off x="384673" y="240505"/>
            <a:ext cx="8491368" cy="479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36" tIns="45719" rIns="91436" bIns="4571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31" name="Rectangle 10"/>
          <p:cNvSpPr>
            <a:spLocks noChangeArrowheads="1"/>
          </p:cNvSpPr>
          <p:nvPr/>
        </p:nvSpPr>
        <p:spPr bwMode="auto">
          <a:xfrm>
            <a:off x="0" y="0"/>
            <a:ext cx="454938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77" tIns="34289" rIns="68577" bIns="34289"/>
          <a:lstStyle>
            <a:lvl1pPr eaLnBrk="0" hangingPunct="0">
              <a:defRPr sz="23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3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3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3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3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68580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altLang="en-US" sz="1725">
              <a:solidFill>
                <a:srgbClr val="7889F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18364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7" r:id="rId1"/>
    <p:sldLayoutId id="2147483808" r:id="rId2"/>
    <p:sldLayoutId id="2147483809" r:id="rId3"/>
    <p:sldLayoutId id="2147483811" r:id="rId4"/>
    <p:sldLayoutId id="2147483814" r:id="rId5"/>
    <p:sldLayoutId id="2147483851" r:id="rId6"/>
  </p:sldLayoutIdLst>
  <p:hf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000" b="1">
          <a:solidFill>
            <a:srgbClr val="83D1F5"/>
          </a:solidFill>
          <a:latin typeface="+mj-lt"/>
          <a:ea typeface="Arial" pitchFamily="-103" charset="0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1725">
          <a:solidFill>
            <a:srgbClr val="83D1F5"/>
          </a:solidFill>
          <a:latin typeface="Arial" charset="0"/>
          <a:ea typeface="Arial" pitchFamily="-103" charset="0"/>
          <a:cs typeface="Arial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1725">
          <a:solidFill>
            <a:srgbClr val="83D1F5"/>
          </a:solidFill>
          <a:latin typeface="Arial" charset="0"/>
          <a:ea typeface="Arial" pitchFamily="-103" charset="0"/>
          <a:cs typeface="Arial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1725">
          <a:solidFill>
            <a:srgbClr val="83D1F5"/>
          </a:solidFill>
          <a:latin typeface="Arial" charset="0"/>
          <a:ea typeface="Arial" pitchFamily="-103" charset="0"/>
          <a:cs typeface="Arial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1725">
          <a:solidFill>
            <a:srgbClr val="83D1F5"/>
          </a:solidFill>
          <a:latin typeface="Arial" charset="0"/>
          <a:ea typeface="Arial" pitchFamily="-103" charset="0"/>
          <a:cs typeface="Arial" charset="0"/>
        </a:defRPr>
      </a:lvl5pPr>
      <a:lvl6pPr marL="342886" algn="l" rtl="0" fontAlgn="base">
        <a:lnSpc>
          <a:spcPct val="90000"/>
        </a:lnSpc>
        <a:spcBef>
          <a:spcPct val="0"/>
        </a:spcBef>
        <a:spcAft>
          <a:spcPct val="0"/>
        </a:spcAft>
        <a:defRPr sz="1725">
          <a:solidFill>
            <a:schemeClr val="hlink"/>
          </a:solidFill>
          <a:latin typeface="Arial" charset="0"/>
          <a:cs typeface="Arial" charset="0"/>
        </a:defRPr>
      </a:lvl6pPr>
      <a:lvl7pPr marL="685771" algn="l" rtl="0" fontAlgn="base">
        <a:lnSpc>
          <a:spcPct val="90000"/>
        </a:lnSpc>
        <a:spcBef>
          <a:spcPct val="0"/>
        </a:spcBef>
        <a:spcAft>
          <a:spcPct val="0"/>
        </a:spcAft>
        <a:defRPr sz="1725">
          <a:solidFill>
            <a:schemeClr val="hlink"/>
          </a:solidFill>
          <a:latin typeface="Arial" charset="0"/>
          <a:cs typeface="Arial" charset="0"/>
        </a:defRPr>
      </a:lvl7pPr>
      <a:lvl8pPr marL="1028658" algn="l" rtl="0" fontAlgn="base">
        <a:lnSpc>
          <a:spcPct val="90000"/>
        </a:lnSpc>
        <a:spcBef>
          <a:spcPct val="0"/>
        </a:spcBef>
        <a:spcAft>
          <a:spcPct val="0"/>
        </a:spcAft>
        <a:defRPr sz="1725">
          <a:solidFill>
            <a:schemeClr val="hlink"/>
          </a:solidFill>
          <a:latin typeface="Arial" charset="0"/>
          <a:cs typeface="Arial" charset="0"/>
        </a:defRPr>
      </a:lvl8pPr>
      <a:lvl9pPr marL="1371543" algn="l" rtl="0" fontAlgn="base">
        <a:lnSpc>
          <a:spcPct val="90000"/>
        </a:lnSpc>
        <a:spcBef>
          <a:spcPct val="0"/>
        </a:spcBef>
        <a:spcAft>
          <a:spcPct val="0"/>
        </a:spcAft>
        <a:defRPr sz="1725">
          <a:solidFill>
            <a:schemeClr val="hlink"/>
          </a:solidFill>
          <a:latin typeface="Arial" charset="0"/>
          <a:cs typeface="Arial" charset="0"/>
        </a:defRPr>
      </a:lvl9pPr>
    </p:titleStyle>
    <p:bodyStyle>
      <a:lvl1pPr marL="128588" indent="-128588" algn="l" rtl="0" eaLnBrk="0" fontAlgn="base" hangingPunct="0">
        <a:spcBef>
          <a:spcPts val="750"/>
        </a:spcBef>
        <a:spcAft>
          <a:spcPct val="0"/>
        </a:spcAft>
        <a:buClr>
          <a:schemeClr val="bg1"/>
        </a:buClr>
        <a:buFont typeface="Wingdings" pitchFamily="2" charset="2"/>
        <a:buChar char="§"/>
        <a:defRPr sz="1200">
          <a:solidFill>
            <a:schemeClr val="bg1"/>
          </a:solidFill>
          <a:latin typeface="+mn-lt"/>
          <a:ea typeface="Arial" pitchFamily="-103" charset="0"/>
          <a:cs typeface="+mn-cs"/>
        </a:defRPr>
      </a:lvl1pPr>
      <a:lvl2pPr marL="381000" indent="-121444" algn="l" rtl="0" eaLnBrk="0" fontAlgn="base" hangingPunct="0">
        <a:spcBef>
          <a:spcPct val="0"/>
        </a:spcBef>
        <a:spcAft>
          <a:spcPct val="0"/>
        </a:spcAft>
        <a:buClr>
          <a:schemeClr val="bg1"/>
        </a:buClr>
        <a:buFont typeface="Arial" charset="0"/>
        <a:buChar char="–"/>
        <a:defRPr sz="1200">
          <a:solidFill>
            <a:schemeClr val="bg1"/>
          </a:solidFill>
          <a:latin typeface="+mn-lt"/>
          <a:ea typeface="Arial" pitchFamily="-103" charset="0"/>
          <a:cs typeface="+mn-cs"/>
        </a:defRPr>
      </a:lvl2pPr>
      <a:lvl3pPr marL="640556" indent="-128588" algn="l" rtl="0" eaLnBrk="0" fontAlgn="base" hangingPunct="0">
        <a:spcBef>
          <a:spcPct val="0"/>
        </a:spcBef>
        <a:spcAft>
          <a:spcPct val="0"/>
        </a:spcAft>
        <a:buClr>
          <a:schemeClr val="bg1"/>
        </a:buClr>
        <a:buChar char="•"/>
        <a:defRPr sz="1200">
          <a:solidFill>
            <a:schemeClr val="bg1"/>
          </a:solidFill>
          <a:latin typeface="+mn-lt"/>
          <a:ea typeface="Arial" pitchFamily="-103" charset="0"/>
          <a:cs typeface="+mn-cs"/>
        </a:defRPr>
      </a:lvl3pPr>
      <a:lvl4pPr marL="901304" indent="-128588" algn="l" rtl="0" eaLnBrk="0" fontAlgn="base" hangingPunct="0">
        <a:spcBef>
          <a:spcPct val="20000"/>
        </a:spcBef>
        <a:spcAft>
          <a:spcPct val="0"/>
        </a:spcAft>
        <a:buClr>
          <a:schemeClr val="bg1"/>
        </a:buClr>
        <a:buChar char="–"/>
        <a:defRPr sz="1200">
          <a:solidFill>
            <a:schemeClr val="bg1"/>
          </a:solidFill>
          <a:latin typeface="+mn-lt"/>
          <a:ea typeface="Arial" pitchFamily="-103" charset="0"/>
          <a:cs typeface="+mn-cs"/>
        </a:defRPr>
      </a:lvl4pPr>
      <a:lvl5pPr marL="1153716" indent="-121444" algn="l" rtl="0" eaLnBrk="0" fontAlgn="base" hangingPunct="0">
        <a:spcBef>
          <a:spcPct val="20000"/>
        </a:spcBef>
        <a:spcAft>
          <a:spcPct val="0"/>
        </a:spcAft>
        <a:buClr>
          <a:schemeClr val="bg1"/>
        </a:buClr>
        <a:buChar char="»"/>
        <a:defRPr sz="1200">
          <a:solidFill>
            <a:schemeClr val="bg1"/>
          </a:solidFill>
          <a:latin typeface="+mn-lt"/>
          <a:ea typeface="Arial" pitchFamily="-103" charset="0"/>
          <a:cs typeface="+mn-cs"/>
        </a:defRPr>
      </a:lvl5pPr>
      <a:lvl6pPr marL="1497744" indent="-122629" algn="l" rtl="0" fontAlgn="base">
        <a:spcBef>
          <a:spcPct val="20000"/>
        </a:spcBef>
        <a:spcAft>
          <a:spcPct val="0"/>
        </a:spcAft>
        <a:buClr>
          <a:schemeClr val="bg1"/>
        </a:buClr>
        <a:buChar char="»"/>
        <a:defRPr sz="1200">
          <a:solidFill>
            <a:schemeClr val="bg1"/>
          </a:solidFill>
          <a:latin typeface="+mn-lt"/>
          <a:cs typeface="+mn-cs"/>
        </a:defRPr>
      </a:lvl6pPr>
      <a:lvl7pPr marL="1840630" indent="-122629" algn="l" rtl="0" fontAlgn="base">
        <a:spcBef>
          <a:spcPct val="20000"/>
        </a:spcBef>
        <a:spcAft>
          <a:spcPct val="0"/>
        </a:spcAft>
        <a:buClr>
          <a:schemeClr val="bg1"/>
        </a:buClr>
        <a:buChar char="»"/>
        <a:defRPr sz="1200">
          <a:solidFill>
            <a:schemeClr val="bg1"/>
          </a:solidFill>
          <a:latin typeface="+mn-lt"/>
          <a:cs typeface="+mn-cs"/>
        </a:defRPr>
      </a:lvl7pPr>
      <a:lvl8pPr marL="2183515" indent="-122629" algn="l" rtl="0" fontAlgn="base">
        <a:spcBef>
          <a:spcPct val="20000"/>
        </a:spcBef>
        <a:spcAft>
          <a:spcPct val="0"/>
        </a:spcAft>
        <a:buClr>
          <a:schemeClr val="bg1"/>
        </a:buClr>
        <a:buChar char="»"/>
        <a:defRPr sz="1200">
          <a:solidFill>
            <a:schemeClr val="bg1"/>
          </a:solidFill>
          <a:latin typeface="+mn-lt"/>
          <a:cs typeface="+mn-cs"/>
        </a:defRPr>
      </a:lvl8pPr>
      <a:lvl9pPr marL="2526401" indent="-122629" algn="l" rtl="0" fontAlgn="base">
        <a:spcBef>
          <a:spcPct val="20000"/>
        </a:spcBef>
        <a:spcAft>
          <a:spcPct val="0"/>
        </a:spcAft>
        <a:buClr>
          <a:schemeClr val="bg1"/>
        </a:buClr>
        <a:buChar char="»"/>
        <a:defRPr sz="1200">
          <a:solidFill>
            <a:schemeClr val="bg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685771" rtl="0" eaLnBrk="1" latinLnBrk="0" hangingPunct="1">
        <a:defRPr sz="1425" kern="1200">
          <a:solidFill>
            <a:schemeClr val="tx1"/>
          </a:solidFill>
          <a:latin typeface="+mn-lt"/>
          <a:ea typeface="+mn-ea"/>
          <a:cs typeface="+mn-cs"/>
        </a:defRPr>
      </a:lvl1pPr>
      <a:lvl2pPr marL="342886" algn="l" defTabSz="685771" rtl="0" eaLnBrk="1" latinLnBrk="0" hangingPunct="1">
        <a:defRPr sz="1425" kern="1200">
          <a:solidFill>
            <a:schemeClr val="tx1"/>
          </a:solidFill>
          <a:latin typeface="+mn-lt"/>
          <a:ea typeface="+mn-ea"/>
          <a:cs typeface="+mn-cs"/>
        </a:defRPr>
      </a:lvl2pPr>
      <a:lvl3pPr marL="685771" algn="l" defTabSz="685771" rtl="0" eaLnBrk="1" latinLnBrk="0" hangingPunct="1">
        <a:defRPr sz="1425" kern="1200">
          <a:solidFill>
            <a:schemeClr val="tx1"/>
          </a:solidFill>
          <a:latin typeface="+mn-lt"/>
          <a:ea typeface="+mn-ea"/>
          <a:cs typeface="+mn-cs"/>
        </a:defRPr>
      </a:lvl3pPr>
      <a:lvl4pPr marL="1028658" algn="l" defTabSz="685771" rtl="0" eaLnBrk="1" latinLnBrk="0" hangingPunct="1">
        <a:defRPr sz="1425" kern="1200">
          <a:solidFill>
            <a:schemeClr val="tx1"/>
          </a:solidFill>
          <a:latin typeface="+mn-lt"/>
          <a:ea typeface="+mn-ea"/>
          <a:cs typeface="+mn-cs"/>
        </a:defRPr>
      </a:lvl4pPr>
      <a:lvl5pPr marL="1371543" algn="l" defTabSz="685771" rtl="0" eaLnBrk="1" latinLnBrk="0" hangingPunct="1">
        <a:defRPr sz="1425" kern="1200">
          <a:solidFill>
            <a:schemeClr val="tx1"/>
          </a:solidFill>
          <a:latin typeface="+mn-lt"/>
          <a:ea typeface="+mn-ea"/>
          <a:cs typeface="+mn-cs"/>
        </a:defRPr>
      </a:lvl5pPr>
      <a:lvl6pPr marL="1714429" algn="l" defTabSz="685771" rtl="0" eaLnBrk="1" latinLnBrk="0" hangingPunct="1">
        <a:defRPr sz="1425" kern="1200">
          <a:solidFill>
            <a:schemeClr val="tx1"/>
          </a:solidFill>
          <a:latin typeface="+mn-lt"/>
          <a:ea typeface="+mn-ea"/>
          <a:cs typeface="+mn-cs"/>
        </a:defRPr>
      </a:lvl6pPr>
      <a:lvl7pPr marL="2057314" algn="l" defTabSz="685771" rtl="0" eaLnBrk="1" latinLnBrk="0" hangingPunct="1">
        <a:defRPr sz="1425" kern="1200">
          <a:solidFill>
            <a:schemeClr val="tx1"/>
          </a:solidFill>
          <a:latin typeface="+mn-lt"/>
          <a:ea typeface="+mn-ea"/>
          <a:cs typeface="+mn-cs"/>
        </a:defRPr>
      </a:lvl7pPr>
      <a:lvl8pPr marL="2400200" algn="l" defTabSz="685771" rtl="0" eaLnBrk="1" latinLnBrk="0" hangingPunct="1">
        <a:defRPr sz="1425" kern="1200">
          <a:solidFill>
            <a:schemeClr val="tx1"/>
          </a:solidFill>
          <a:latin typeface="+mn-lt"/>
          <a:ea typeface="+mn-ea"/>
          <a:cs typeface="+mn-cs"/>
        </a:defRPr>
      </a:lvl8pPr>
      <a:lvl9pPr marL="2743086" algn="l" defTabSz="685771" rtl="0" eaLnBrk="1" latinLnBrk="0" hangingPunct="1">
        <a:defRPr sz="142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11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00600" y="192024"/>
            <a:ext cx="4114800" cy="450024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58000" y="4826480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IBM Research AI</a:t>
            </a:r>
          </a:p>
        </p:txBody>
      </p:sp>
    </p:spTree>
    <p:extLst>
      <p:ext uri="{BB962C8B-B14F-4D97-AF65-F5344CB8AC3E}">
        <p14:creationId xmlns:p14="http://schemas.microsoft.com/office/powerpoint/2010/main" val="25643292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6" r:id="rId1"/>
    <p:sldLayoutId id="2147483817" r:id="rId2"/>
    <p:sldLayoutId id="2147483818" r:id="rId3"/>
    <p:sldLayoutId id="2147483819" r:id="rId4"/>
    <p:sldLayoutId id="2147483820" r:id="rId5"/>
    <p:sldLayoutId id="2147483821" r:id="rId6"/>
    <p:sldLayoutId id="2147483822" r:id="rId7"/>
    <p:sldLayoutId id="2147483823" r:id="rId8"/>
    <p:sldLayoutId id="2147483824" r:id="rId9"/>
    <p:sldLayoutId id="2147483825" r:id="rId10"/>
    <p:sldLayoutId id="2147483826" r:id="rId11"/>
    <p:sldLayoutId id="2147483827" r:id="rId12"/>
    <p:sldLayoutId id="2147483828" r:id="rId13"/>
    <p:sldLayoutId id="2147483829" r:id="rId14"/>
    <p:sldLayoutId id="2147483830" r:id="rId15"/>
    <p:sldLayoutId id="2147483831" r:id="rId16"/>
    <p:sldLayoutId id="2147483832" r:id="rId17"/>
    <p:sldLayoutId id="2147483833" r:id="rId18"/>
    <p:sldLayoutId id="2147483834" r:id="rId19"/>
    <p:sldLayoutId id="2147483835" r:id="rId20"/>
    <p:sldLayoutId id="2147483836" r:id="rId21"/>
    <p:sldLayoutId id="2147483837" r:id="rId22"/>
    <p:sldLayoutId id="2147483838" r:id="rId23"/>
    <p:sldLayoutId id="2147483839" r:id="rId24"/>
    <p:sldLayoutId id="2147483840" r:id="rId25"/>
    <p:sldLayoutId id="2147483841" r:id="rId26"/>
    <p:sldLayoutId id="2147483842" r:id="rId27"/>
    <p:sldLayoutId id="2147483843" r:id="rId28"/>
    <p:sldLayoutId id="2147483844" r:id="rId29"/>
    <p:sldLayoutId id="2147483845" r:id="rId30"/>
    <p:sldLayoutId id="2147483846" r:id="rId31"/>
    <p:sldLayoutId id="2147483847" r:id="rId32"/>
    <p:sldLayoutId id="2147483848" r:id="rId33"/>
    <p:sldLayoutId id="2147483849" r:id="rId34"/>
    <p:sldLayoutId id="2147483850" r:id="rId35"/>
  </p:sldLayoutIdLst>
  <p:hf hdr="0" dt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bg2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1100"/>
        </a:spcBef>
        <a:buFont typeface="Arial"/>
        <a:buNone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1pPr>
      <a:lvl2pPr marL="173038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2pPr>
      <a:lvl3pPr marL="3968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•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3pPr>
      <a:lvl4pPr marL="625475" indent="-168275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4pPr>
      <a:lvl5pPr marL="8032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»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hyperlink" Target="https://twitter.com/drugilsberg" TargetMode="External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microsoft.com/office/2007/relationships/hdphoto" Target="../media/hdphoto1.wdp"/><Relationship Id="rId5" Type="http://schemas.openxmlformats.org/officeDocument/2006/relationships/image" Target="../media/image9.png"/><Relationship Id="rId4" Type="http://schemas.openxmlformats.org/officeDocument/2006/relationships/image" Target="../media/image8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jpe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3.jpeg"/><Relationship Id="rId4" Type="http://schemas.openxmlformats.org/officeDocument/2006/relationships/image" Target="../media/image22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1.jpeg"/><Relationship Id="rId4" Type="http://schemas.openxmlformats.org/officeDocument/2006/relationships/image" Target="../media/image23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7" Type="http://schemas.openxmlformats.org/officeDocument/2006/relationships/image" Target="../media/image26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sv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0.png"/><Relationship Id="rId3" Type="http://schemas.openxmlformats.org/officeDocument/2006/relationships/image" Target="../media/image43.png"/><Relationship Id="rId7" Type="http://schemas.openxmlformats.org/officeDocument/2006/relationships/image" Target="../media/image39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80.png"/><Relationship Id="rId5" Type="http://schemas.openxmlformats.org/officeDocument/2006/relationships/image" Target="../media/image370.png"/><Relationship Id="rId10" Type="http://schemas.openxmlformats.org/officeDocument/2006/relationships/image" Target="../media/image45.gif"/><Relationship Id="rId4" Type="http://schemas.openxmlformats.org/officeDocument/2006/relationships/image" Target="../media/image44.png"/><Relationship Id="rId9" Type="http://schemas.openxmlformats.org/officeDocument/2006/relationships/image" Target="../media/image42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28DEAB8-235C-084B-AE54-E117EB4A72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146" y="112942"/>
            <a:ext cx="5784995" cy="479823"/>
          </a:xfrm>
        </p:spPr>
        <p:txBody>
          <a:bodyPr/>
          <a:lstStyle/>
          <a:p>
            <a:r>
              <a:rPr lang="en-CH" dirty="0">
                <a:solidFill>
                  <a:schemeClr val="bg1"/>
                </a:solidFill>
                <a:latin typeface="IBM Plex Sans"/>
              </a:rPr>
              <a:t>An introduction to Deep Learning on Graphs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7C57FE3-D296-674D-9AC0-883A3BE72374}"/>
              </a:ext>
            </a:extLst>
          </p:cNvPr>
          <p:cNvSpPr/>
          <p:nvPr/>
        </p:nvSpPr>
        <p:spPr>
          <a:xfrm>
            <a:off x="676866" y="3900536"/>
            <a:ext cx="21483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H" u="sng" dirty="0">
                <a:solidFill>
                  <a:schemeClr val="accent1"/>
                </a:solidFill>
                <a:latin typeface="IBM Plex Sans" panose="020B0503050203000203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</a:t>
            </a:r>
            <a:r>
              <a:rPr lang="en-CH" u="sng" dirty="0">
                <a:solidFill>
                  <a:schemeClr val="accent1"/>
                </a:solidFill>
                <a:latin typeface="IBM Plex Sans" panose="020B0503050203000203" pitchFamily="34" charset="0"/>
              </a:rPr>
              <a:t>GuillaumeJaume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E40D628-D9C0-1C45-BA42-F943BEBDB869}"/>
              </a:ext>
            </a:extLst>
          </p:cNvPr>
          <p:cNvSpPr/>
          <p:nvPr/>
        </p:nvSpPr>
        <p:spPr>
          <a:xfrm>
            <a:off x="676866" y="4281978"/>
            <a:ext cx="18453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H" u="sng" dirty="0">
                <a:solidFill>
                  <a:schemeClr val="accent1"/>
                </a:solidFill>
                <a:latin typeface="IBM Plex Sans" panose="020B0503050203000203" pitchFamily="34" charset="0"/>
              </a:rPr>
              <a:t>guillaumejaume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7D2FE8-A641-AC4C-82F9-03CEBCAA66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246" y="3844248"/>
            <a:ext cx="425620" cy="425620"/>
          </a:xfrm>
          <a:prstGeom prst="rect">
            <a:avLst/>
          </a:prstGeom>
        </p:spPr>
      </p:pic>
      <p:pic>
        <p:nvPicPr>
          <p:cNvPr id="1026" name="Picture 2" descr="Github sign">
            <a:extLst>
              <a:ext uri="{FF2B5EF4-FFF2-40B4-BE49-F238E27FC236}">
                <a16:creationId xmlns:a16="http://schemas.microsoft.com/office/drawing/2014/main" id="{2559F897-78F5-674B-A2F5-873CBDF2B3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146" y="4269868"/>
            <a:ext cx="629821" cy="425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00D6F597-6BD5-4548-B47F-97359986E7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4484" y="4363353"/>
            <a:ext cx="909168" cy="363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black-background - Metric Mogul">
            <a:extLst>
              <a:ext uri="{FF2B5EF4-FFF2-40B4-BE49-F238E27FC236}">
                <a16:creationId xmlns:a16="http://schemas.microsoft.com/office/drawing/2014/main" id="{FF208D22-D3F3-0442-809B-903447F8C5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0831" y="751948"/>
            <a:ext cx="5139200" cy="3454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F6BBDFDB-D866-C54D-B5F3-E1E1D6404449}"/>
              </a:ext>
            </a:extLst>
          </p:cNvPr>
          <p:cNvSpPr txBox="1">
            <a:spLocks/>
          </p:cNvSpPr>
          <p:nvPr/>
        </p:nvSpPr>
        <p:spPr>
          <a:xfrm>
            <a:off x="676866" y="1130018"/>
            <a:ext cx="2816956" cy="2370502"/>
          </a:xfrm>
          <a:prstGeom prst="rect">
            <a:avLst/>
          </a:prstGeom>
        </p:spPr>
        <p:txBody>
          <a:bodyPr/>
          <a:lstStyle>
            <a:lvl1pPr marL="128588" indent="-128588" algn="l" rtl="0" eaLnBrk="0" fontAlgn="base" hangingPunct="0">
              <a:spcBef>
                <a:spcPts val="750"/>
              </a:spcBef>
              <a:spcAft>
                <a:spcPct val="0"/>
              </a:spcAft>
              <a:buClr>
                <a:schemeClr val="bg1"/>
              </a:buClr>
              <a:buFont typeface="Wingdings" pitchFamily="2" charset="2"/>
              <a:buChar char="§"/>
              <a:defRPr sz="1200">
                <a:solidFill>
                  <a:schemeClr val="bg1"/>
                </a:solidFill>
                <a:latin typeface="+mn-lt"/>
                <a:ea typeface="Arial" pitchFamily="-103" charset="0"/>
                <a:cs typeface="+mn-cs"/>
              </a:defRPr>
            </a:lvl1pPr>
            <a:lvl2pPr marL="381000" indent="-121444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Font typeface="Arial" charset="0"/>
              <a:buChar char="–"/>
              <a:defRPr sz="1200">
                <a:solidFill>
                  <a:schemeClr val="bg1"/>
                </a:solidFill>
                <a:latin typeface="+mn-lt"/>
                <a:ea typeface="Arial" pitchFamily="-103" charset="0"/>
                <a:cs typeface="+mn-cs"/>
              </a:defRPr>
            </a:lvl2pPr>
            <a:lvl3pPr marL="640556" indent="-12858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Char char="•"/>
              <a:defRPr sz="1200">
                <a:solidFill>
                  <a:schemeClr val="bg1"/>
                </a:solidFill>
                <a:latin typeface="+mn-lt"/>
                <a:ea typeface="Arial" pitchFamily="-103" charset="0"/>
                <a:cs typeface="+mn-cs"/>
              </a:defRPr>
            </a:lvl3pPr>
            <a:lvl4pPr marL="901304" indent="-1285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–"/>
              <a:defRPr sz="1200">
                <a:solidFill>
                  <a:schemeClr val="bg1"/>
                </a:solidFill>
                <a:latin typeface="+mn-lt"/>
                <a:ea typeface="Arial" pitchFamily="-103" charset="0"/>
                <a:cs typeface="+mn-cs"/>
              </a:defRPr>
            </a:lvl4pPr>
            <a:lvl5pPr marL="1153716" indent="-12144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00">
                <a:solidFill>
                  <a:schemeClr val="bg1"/>
                </a:solidFill>
                <a:latin typeface="+mn-lt"/>
                <a:ea typeface="Arial" pitchFamily="-103" charset="0"/>
                <a:cs typeface="+mn-cs"/>
              </a:defRPr>
            </a:lvl5pPr>
            <a:lvl6pPr marL="1497744" indent="-122629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00">
                <a:solidFill>
                  <a:schemeClr val="bg1"/>
                </a:solidFill>
                <a:latin typeface="+mn-lt"/>
                <a:cs typeface="+mn-cs"/>
              </a:defRPr>
            </a:lvl6pPr>
            <a:lvl7pPr marL="1840630" indent="-122629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00">
                <a:solidFill>
                  <a:schemeClr val="bg1"/>
                </a:solidFill>
                <a:latin typeface="+mn-lt"/>
                <a:cs typeface="+mn-cs"/>
              </a:defRPr>
            </a:lvl7pPr>
            <a:lvl8pPr marL="2183515" indent="-122629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00">
                <a:solidFill>
                  <a:schemeClr val="bg1"/>
                </a:solidFill>
                <a:latin typeface="+mn-lt"/>
                <a:cs typeface="+mn-cs"/>
              </a:defRPr>
            </a:lvl8pPr>
            <a:lvl9pPr marL="2526401" indent="-122629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00">
                <a:solidFill>
                  <a:schemeClr val="bg1"/>
                </a:solidFill>
                <a:latin typeface="+mn-lt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kern="0" dirty="0">
                <a:latin typeface="IBM Plex Sans Light" panose="020B0403050203000203" pitchFamily="34" charset="0"/>
              </a:rPr>
              <a:t>Guillaume Jaume</a:t>
            </a:r>
          </a:p>
          <a:p>
            <a:pPr marL="0" indent="0" defTabSz="914400">
              <a:buNone/>
            </a:pPr>
            <a:r>
              <a:rPr lang="en-US" kern="0" dirty="0">
                <a:latin typeface="IBM Plex Sans Light" panose="020B0403050203000203" pitchFamily="34" charset="0"/>
              </a:rPr>
              <a:t>Pre-doctoral researcher</a:t>
            </a:r>
          </a:p>
          <a:p>
            <a:pPr marL="0" indent="0" defTabSz="914400">
              <a:buNone/>
            </a:pPr>
            <a:r>
              <a:rPr lang="en-US" kern="0" dirty="0">
                <a:latin typeface="IBM Plex Sans Light" panose="020B0403050203000203" pitchFamily="34" charset="0"/>
              </a:rPr>
              <a:t>—</a:t>
            </a:r>
          </a:p>
          <a:p>
            <a:pPr marL="0" indent="0" defTabSz="914400">
              <a:buNone/>
            </a:pPr>
            <a:r>
              <a:rPr lang="en-US" kern="0" dirty="0" err="1">
                <a:latin typeface="IBM Plex Sans Light" panose="020B0403050203000203" pitchFamily="34" charset="0"/>
              </a:rPr>
              <a:t>gja@zurich.ibm.com</a:t>
            </a:r>
            <a:endParaRPr lang="en-US" kern="0" dirty="0">
              <a:latin typeface="IBM Plex Sans Light" panose="020B0403050203000203" pitchFamily="34" charset="0"/>
            </a:endParaRPr>
          </a:p>
          <a:p>
            <a:pPr marL="0" indent="0" defTabSz="914400">
              <a:buNone/>
            </a:pPr>
            <a:r>
              <a:rPr lang="en-US" kern="0" dirty="0">
                <a:latin typeface="IBM Plex Sans Light" panose="020B0403050203000203" pitchFamily="34" charset="0"/>
              </a:rPr>
              <a:t>IBM Research, Zürich, Switzerland</a:t>
            </a:r>
          </a:p>
          <a:p>
            <a:pPr marL="0" indent="0" defTabSz="914400">
              <a:buNone/>
            </a:pPr>
            <a:r>
              <a:rPr lang="en-US" kern="0" dirty="0">
                <a:latin typeface="IBM Plex Sans Light" panose="020B0403050203000203" pitchFamily="34" charset="0"/>
              </a:rPr>
              <a:t>LTS5, EPFL, Lausanne, Switzerland</a:t>
            </a:r>
          </a:p>
        </p:txBody>
      </p:sp>
    </p:spTree>
    <p:extLst>
      <p:ext uri="{BB962C8B-B14F-4D97-AF65-F5344CB8AC3E}">
        <p14:creationId xmlns:p14="http://schemas.microsoft.com/office/powerpoint/2010/main" val="30725348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28DEAB8-235C-084B-AE54-E117EB4A72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146" y="112942"/>
            <a:ext cx="4808987" cy="479823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  <a:latin typeface="IBM Plex Sans"/>
              </a:rPr>
              <a:t>What is a graph?</a:t>
            </a:r>
            <a:endParaRPr lang="en-CH" dirty="0">
              <a:solidFill>
                <a:schemeClr val="bg1"/>
              </a:solidFill>
              <a:latin typeface="IBM Plex Sans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AEEAF42-0B07-2F4C-AEA9-0F32B2DA54BA}"/>
              </a:ext>
            </a:extLst>
          </p:cNvPr>
          <p:cNvGrpSpPr/>
          <p:nvPr/>
        </p:nvGrpSpPr>
        <p:grpSpPr>
          <a:xfrm>
            <a:off x="158040" y="1526601"/>
            <a:ext cx="5766728" cy="2541281"/>
            <a:chOff x="2932380" y="2864896"/>
            <a:chExt cx="5766728" cy="2541281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0E8F7C7F-0624-6441-B677-A041000EA9DC}"/>
                </a:ext>
              </a:extLst>
            </p:cNvPr>
            <p:cNvGrpSpPr/>
            <p:nvPr/>
          </p:nvGrpSpPr>
          <p:grpSpPr>
            <a:xfrm>
              <a:off x="4872055" y="3213466"/>
              <a:ext cx="2393358" cy="1505210"/>
              <a:chOff x="5221870" y="4127748"/>
              <a:chExt cx="877572" cy="568827"/>
            </a:xfrm>
          </p:grpSpPr>
          <p:sp>
            <p:nvSpPr>
              <p:cNvPr id="14" name="Rounded Rectangle 13">
                <a:extLst>
                  <a:ext uri="{FF2B5EF4-FFF2-40B4-BE49-F238E27FC236}">
                    <a16:creationId xmlns:a16="http://schemas.microsoft.com/office/drawing/2014/main" id="{E5F6D32A-BA05-3B43-B00C-B377F48F3392}"/>
                  </a:ext>
                </a:extLst>
              </p:cNvPr>
              <p:cNvSpPr/>
              <p:nvPr/>
            </p:nvSpPr>
            <p:spPr>
              <a:xfrm flipH="1">
                <a:off x="5223726" y="4429850"/>
                <a:ext cx="69490" cy="126609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F5F25127-5E00-1D41-A8E7-0C511F8056C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221876" y="4471120"/>
                <a:ext cx="67718" cy="0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0AC95AB3-668D-F443-B82B-6B09BE2B453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221870" y="4514213"/>
                <a:ext cx="67718" cy="0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Rounded Rectangle 16">
                <a:extLst>
                  <a:ext uri="{FF2B5EF4-FFF2-40B4-BE49-F238E27FC236}">
                    <a16:creationId xmlns:a16="http://schemas.microsoft.com/office/drawing/2014/main" id="{FFD82AB2-4C22-544A-AF83-81A8F0DBAFCB}"/>
                  </a:ext>
                </a:extLst>
              </p:cNvPr>
              <p:cNvSpPr/>
              <p:nvPr/>
            </p:nvSpPr>
            <p:spPr>
              <a:xfrm flipH="1">
                <a:off x="5572396" y="4569966"/>
                <a:ext cx="69490" cy="126609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F3EDA767-EF6D-444F-B5E7-6FD53BA80A0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570546" y="4611234"/>
                <a:ext cx="67718" cy="0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012EE312-9354-9641-9A09-C250D43AD62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570546" y="4654328"/>
                <a:ext cx="67718" cy="0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Rounded Rectangle 19">
                <a:extLst>
                  <a:ext uri="{FF2B5EF4-FFF2-40B4-BE49-F238E27FC236}">
                    <a16:creationId xmlns:a16="http://schemas.microsoft.com/office/drawing/2014/main" id="{EF8B9429-8E1A-8647-80E8-11942B362575}"/>
                  </a:ext>
                </a:extLst>
              </p:cNvPr>
              <p:cNvSpPr/>
              <p:nvPr/>
            </p:nvSpPr>
            <p:spPr>
              <a:xfrm flipH="1">
                <a:off x="5332579" y="4200168"/>
                <a:ext cx="69490" cy="126609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EDEB2873-A91C-CE4C-9DE5-BCBF6B52C1B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30731" y="4241436"/>
                <a:ext cx="67718" cy="0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5C7F749E-F225-5541-8D32-95B41C4F7CE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30731" y="4284532"/>
                <a:ext cx="67718" cy="0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Rounded Rectangle 22">
                <a:extLst>
                  <a:ext uri="{FF2B5EF4-FFF2-40B4-BE49-F238E27FC236}">
                    <a16:creationId xmlns:a16="http://schemas.microsoft.com/office/drawing/2014/main" id="{6510C49B-735B-4345-953D-BC06D4ADD691}"/>
                  </a:ext>
                </a:extLst>
              </p:cNvPr>
              <p:cNvSpPr/>
              <p:nvPr/>
            </p:nvSpPr>
            <p:spPr>
              <a:xfrm flipH="1">
                <a:off x="5849788" y="4416901"/>
                <a:ext cx="69490" cy="126609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DBA035A2-A2E1-604F-B1C1-15B52DB42E6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847938" y="4458171"/>
                <a:ext cx="67718" cy="0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BC7372EA-41F5-D640-BD50-FF768167C51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847938" y="4501264"/>
                <a:ext cx="67718" cy="0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Rounded Rectangle 25">
                <a:extLst>
                  <a:ext uri="{FF2B5EF4-FFF2-40B4-BE49-F238E27FC236}">
                    <a16:creationId xmlns:a16="http://schemas.microsoft.com/office/drawing/2014/main" id="{07225A49-0179-B544-AEA5-2B9C79CC5136}"/>
                  </a:ext>
                </a:extLst>
              </p:cNvPr>
              <p:cNvSpPr/>
              <p:nvPr/>
            </p:nvSpPr>
            <p:spPr>
              <a:xfrm flipH="1">
                <a:off x="5630897" y="4127748"/>
                <a:ext cx="69490" cy="126609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BB27A45B-AB14-5C4B-A7A3-9FA536E2AA1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29045" y="4169018"/>
                <a:ext cx="67718" cy="0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847377E8-7011-9C40-AEEF-D6128723B8E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29045" y="4212111"/>
                <a:ext cx="67718" cy="0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Rounded Rectangle 28">
                <a:extLst>
                  <a:ext uri="{FF2B5EF4-FFF2-40B4-BE49-F238E27FC236}">
                    <a16:creationId xmlns:a16="http://schemas.microsoft.com/office/drawing/2014/main" id="{1BF7444B-57A9-6D40-9CBF-CE69AACAA267}"/>
                  </a:ext>
                </a:extLst>
              </p:cNvPr>
              <p:cNvSpPr/>
              <p:nvPr/>
            </p:nvSpPr>
            <p:spPr>
              <a:xfrm flipH="1">
                <a:off x="6029952" y="4135594"/>
                <a:ext cx="69490" cy="126609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3FA944AC-861F-8C44-A4EF-76994CE2537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28102" y="4176862"/>
                <a:ext cx="67718" cy="0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68B015DC-D8BF-9D43-882D-DA6BFF3F065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28102" y="4219955"/>
                <a:ext cx="67718" cy="0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C002D717-8724-3943-B92D-65192942B296}"/>
                  </a:ext>
                </a:extLst>
              </p:cNvPr>
              <p:cNvSpPr/>
              <p:nvPr/>
            </p:nvSpPr>
            <p:spPr>
              <a:xfrm rot="19692078">
                <a:off x="5320678" y="4455801"/>
                <a:ext cx="69490" cy="6949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>
                  <a:solidFill>
                    <a:schemeClr val="bg1"/>
                  </a:solidFill>
                </a:endParaRPr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4799A023-65CD-BD4E-866B-808986A3086A}"/>
                  </a:ext>
                </a:extLst>
              </p:cNvPr>
              <p:cNvSpPr/>
              <p:nvPr/>
            </p:nvSpPr>
            <p:spPr>
              <a:xfrm rot="19176543">
                <a:off x="5432569" y="4243085"/>
                <a:ext cx="69490" cy="6949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>
                  <a:solidFill>
                    <a:schemeClr val="bg1"/>
                  </a:solidFill>
                </a:endParaRPr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4D45DA1E-5658-6948-A45D-1DE0C2F054C0}"/>
                  </a:ext>
                </a:extLst>
              </p:cNvPr>
              <p:cNvSpPr/>
              <p:nvPr/>
            </p:nvSpPr>
            <p:spPr>
              <a:xfrm rot="20260160">
                <a:off x="5653721" y="4501143"/>
                <a:ext cx="69490" cy="69490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AB100964-3D99-3F41-B8F4-5C2BE7C229B0}"/>
                  </a:ext>
                </a:extLst>
              </p:cNvPr>
              <p:cNvSpPr/>
              <p:nvPr/>
            </p:nvSpPr>
            <p:spPr>
              <a:xfrm rot="21243032">
                <a:off x="5770623" y="4356654"/>
                <a:ext cx="69490" cy="69490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C84BC8A2-B02B-4B48-964F-135D80757118}"/>
                  </a:ext>
                </a:extLst>
              </p:cNvPr>
              <p:cNvSpPr/>
              <p:nvPr/>
            </p:nvSpPr>
            <p:spPr>
              <a:xfrm rot="21028412">
                <a:off x="5605730" y="4281834"/>
                <a:ext cx="69490" cy="69490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29234E19-E737-9B41-B5D1-05B9AF57A530}"/>
                  </a:ext>
                </a:extLst>
              </p:cNvPr>
              <p:cNvSpPr/>
              <p:nvPr/>
            </p:nvSpPr>
            <p:spPr>
              <a:xfrm rot="20844940">
                <a:off x="5929912" y="4162892"/>
                <a:ext cx="69490" cy="69490"/>
              </a:xfrm>
              <a:prstGeom prst="ellipse">
                <a:avLst/>
              </a:prstGeom>
              <a:solidFill>
                <a:srgbClr val="2E3DFF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068E668A-94F8-154D-82E5-B5083A311DBB}"/>
                  </a:ext>
                </a:extLst>
              </p:cNvPr>
              <p:cNvCxnSpPr>
                <a:cxnSpLocks/>
                <a:stCxn id="32" idx="7"/>
                <a:endCxn id="33" idx="2"/>
              </p:cNvCxnSpPr>
              <p:nvPr/>
            </p:nvCxnSpPr>
            <p:spPr>
              <a:xfrm flipV="1">
                <a:off x="5363358" y="4300346"/>
                <a:ext cx="77493" cy="156374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B4D9985B-453A-9844-B0AF-010D15901F0F}"/>
                  </a:ext>
                </a:extLst>
              </p:cNvPr>
              <p:cNvCxnSpPr>
                <a:cxnSpLocks/>
                <a:stCxn id="32" idx="5"/>
                <a:endCxn id="34" idx="1"/>
              </p:cNvCxnSpPr>
              <p:nvPr/>
            </p:nvCxnSpPr>
            <p:spPr>
              <a:xfrm>
                <a:off x="5389250" y="4498481"/>
                <a:ext cx="267155" cy="2401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938BBC1A-0E43-4543-8BBA-5C94DB54D0C3}"/>
                  </a:ext>
                </a:extLst>
              </p:cNvPr>
              <p:cNvCxnSpPr>
                <a:cxnSpLocks/>
                <a:stCxn id="33" idx="5"/>
                <a:endCxn id="36" idx="1"/>
              </p:cNvCxnSpPr>
              <p:nvPr/>
            </p:nvCxnSpPr>
            <p:spPr>
              <a:xfrm>
                <a:off x="5501948" y="4280621"/>
                <a:ext cx="110231" cy="15794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202B77F3-CBA8-EB40-B7F9-920ADF730E94}"/>
                  </a:ext>
                </a:extLst>
              </p:cNvPr>
              <p:cNvCxnSpPr>
                <a:cxnSpLocks/>
                <a:stCxn id="32" idx="6"/>
                <a:endCxn id="36" idx="2"/>
              </p:cNvCxnSpPr>
              <p:nvPr/>
            </p:nvCxnSpPr>
            <p:spPr>
              <a:xfrm flipV="1">
                <a:off x="5384953" y="4322330"/>
                <a:ext cx="221256" cy="14990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0FCCC562-BF72-8649-9EDC-F5E465E25596}"/>
                  </a:ext>
                </a:extLst>
              </p:cNvPr>
              <p:cNvCxnSpPr>
                <a:cxnSpLocks/>
                <a:endCxn id="35" idx="3"/>
              </p:cNvCxnSpPr>
              <p:nvPr/>
            </p:nvCxnSpPr>
            <p:spPr>
              <a:xfrm flipV="1">
                <a:off x="5706683" y="4418382"/>
                <a:ext cx="76795" cy="8544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B6DB8E17-A630-E346-8393-333F647FF98B}"/>
                  </a:ext>
                </a:extLst>
              </p:cNvPr>
              <p:cNvCxnSpPr>
                <a:cxnSpLocks/>
                <a:stCxn id="36" idx="5"/>
                <a:endCxn id="35" idx="1"/>
              </p:cNvCxnSpPr>
              <p:nvPr/>
            </p:nvCxnSpPr>
            <p:spPr>
              <a:xfrm>
                <a:off x="5668771" y="4336744"/>
                <a:ext cx="109614" cy="3276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E89A94B5-6238-7E45-8EFC-A4BF40646EB5}"/>
                  </a:ext>
                </a:extLst>
              </p:cNvPr>
              <p:cNvCxnSpPr>
                <a:stCxn id="36" idx="7"/>
                <a:endCxn id="37" idx="2"/>
              </p:cNvCxnSpPr>
              <p:nvPr/>
            </p:nvCxnSpPr>
            <p:spPr>
              <a:xfrm flipV="1">
                <a:off x="5660640" y="4205209"/>
                <a:ext cx="270107" cy="83074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F6CFF2E9-4106-5143-B8E1-B934CF39FBCB}"/>
                  </a:ext>
                </a:extLst>
              </p:cNvPr>
              <p:cNvCxnSpPr>
                <a:stCxn id="35" idx="7"/>
                <a:endCxn id="37" idx="3"/>
              </p:cNvCxnSpPr>
              <p:nvPr/>
            </p:nvCxnSpPr>
            <p:spPr>
              <a:xfrm flipV="1">
                <a:off x="5827258" y="4226970"/>
                <a:ext cx="118773" cy="13744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FDD9B6F-8F31-944D-9E1B-17C57AF21366}"/>
                </a:ext>
              </a:extLst>
            </p:cNvPr>
            <p:cNvSpPr txBox="1"/>
            <p:nvPr/>
          </p:nvSpPr>
          <p:spPr>
            <a:xfrm>
              <a:off x="4215119" y="2864896"/>
              <a:ext cx="8515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H" dirty="0">
                  <a:solidFill>
                    <a:schemeClr val="bg1"/>
                  </a:solidFill>
                  <a:latin typeface="IBM Plex Sans Light" panose="020B0403050203000203" pitchFamily="34" charset="0"/>
                </a:rPr>
                <a:t>Nodes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9F1C85D-AFB7-BE4C-922B-ACBAB1B0E5A2}"/>
                </a:ext>
              </a:extLst>
            </p:cNvPr>
            <p:cNvSpPr txBox="1"/>
            <p:nvPr/>
          </p:nvSpPr>
          <p:spPr>
            <a:xfrm>
              <a:off x="5613107" y="5036845"/>
              <a:ext cx="8386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CH" dirty="0">
                  <a:solidFill>
                    <a:schemeClr val="bg1"/>
                  </a:solidFill>
                  <a:latin typeface="IBM Plex Sans Light" panose="020B0403050203000203" pitchFamily="34" charset="0"/>
                </a:rPr>
                <a:t>Edges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70E71FD-EB76-A04E-9985-EBCB5FD9E0F0}"/>
                </a:ext>
              </a:extLst>
            </p:cNvPr>
            <p:cNvSpPr txBox="1"/>
            <p:nvPr/>
          </p:nvSpPr>
          <p:spPr>
            <a:xfrm>
              <a:off x="2932380" y="4009116"/>
              <a:ext cx="16337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H" dirty="0">
                  <a:solidFill>
                    <a:schemeClr val="bg1"/>
                  </a:solidFill>
                  <a:latin typeface="IBM Plex Sans Light" panose="020B0403050203000203" pitchFamily="34" charset="0"/>
                </a:rPr>
                <a:t>Node features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B20EE6D-97FF-E14C-B85A-4B4B65332AF3}"/>
                </a:ext>
              </a:extLst>
            </p:cNvPr>
            <p:cNvSpPr txBox="1"/>
            <p:nvPr/>
          </p:nvSpPr>
          <p:spPr>
            <a:xfrm>
              <a:off x="7631188" y="3885472"/>
              <a:ext cx="106792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CH" dirty="0">
                  <a:solidFill>
                    <a:schemeClr val="bg1"/>
                  </a:solidFill>
                  <a:latin typeface="IBM Plex Sans Light" panose="020B0403050203000203" pitchFamily="34" charset="0"/>
                </a:rPr>
                <a:t>Graph</a:t>
              </a:r>
            </a:p>
            <a:p>
              <a:pPr algn="ctr"/>
              <a:r>
                <a:rPr lang="en-CH" dirty="0">
                  <a:solidFill>
                    <a:schemeClr val="bg1"/>
                  </a:solidFill>
                  <a:latin typeface="IBM Plex Sans Light" panose="020B0403050203000203" pitchFamily="34" charset="0"/>
                </a:rPr>
                <a:t>topology</a:t>
              </a:r>
            </a:p>
          </p:txBody>
        </p:sp>
        <p:cxnSp>
          <p:nvCxnSpPr>
            <p:cNvPr id="12" name="Curved Connector 11">
              <a:extLst>
                <a:ext uri="{FF2B5EF4-FFF2-40B4-BE49-F238E27FC236}">
                  <a16:creationId xmlns:a16="http://schemas.microsoft.com/office/drawing/2014/main" id="{10BA1BB8-C37A-CD42-8368-14BF8016F44D}"/>
                </a:ext>
              </a:extLst>
            </p:cNvPr>
            <p:cNvCxnSpPr>
              <a:cxnSpLocks/>
              <a:stCxn id="8" idx="0"/>
              <a:endCxn id="20" idx="3"/>
            </p:cNvCxnSpPr>
            <p:nvPr/>
          </p:nvCxnSpPr>
          <p:spPr>
            <a:xfrm rot="5400000" flipH="1" flipV="1">
              <a:off x="4243378" y="3078509"/>
              <a:ext cx="436501" cy="1424715"/>
            </a:xfrm>
            <a:prstGeom prst="curvedConnector2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EA2D6A06-914A-2547-A204-EDE9C9D94AF2}"/>
              </a:ext>
            </a:extLst>
          </p:cNvPr>
          <p:cNvCxnSpPr>
            <a:cxnSpLocks/>
            <a:stCxn id="33" idx="5"/>
            <a:endCxn id="36" idx="1"/>
          </p:cNvCxnSpPr>
          <p:nvPr/>
        </p:nvCxnSpPr>
        <p:spPr bwMode="auto">
          <a:xfrm>
            <a:off x="2860272" y="2278415"/>
            <a:ext cx="302251" cy="43413"/>
          </a:xfrm>
          <a:prstGeom prst="line">
            <a:avLst/>
          </a:prstGeom>
          <a:ln w="190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991C1ADB-6287-4948-9F74-E91A48615213}"/>
              </a:ext>
            </a:extLst>
          </p:cNvPr>
          <p:cNvCxnSpPr>
            <a:cxnSpLocks/>
            <a:stCxn id="36" idx="6"/>
            <a:endCxn id="37" idx="2"/>
          </p:cNvCxnSpPr>
          <p:nvPr/>
        </p:nvCxnSpPr>
        <p:spPr bwMode="auto">
          <a:xfrm flipV="1">
            <a:off x="3332815" y="2080760"/>
            <a:ext cx="698192" cy="278411"/>
          </a:xfrm>
          <a:prstGeom prst="line">
            <a:avLst/>
          </a:prstGeom>
          <a:ln w="190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F53DD60C-FD97-504D-8058-DDDA439FD6DE}"/>
              </a:ext>
            </a:extLst>
          </p:cNvPr>
          <p:cNvCxnSpPr>
            <a:cxnSpLocks/>
            <a:stCxn id="36" idx="5"/>
            <a:endCxn id="35" idx="1"/>
          </p:cNvCxnSpPr>
          <p:nvPr/>
        </p:nvCxnSpPr>
        <p:spPr bwMode="auto">
          <a:xfrm>
            <a:off x="3316204" y="2427880"/>
            <a:ext cx="299482" cy="87243"/>
          </a:xfrm>
          <a:prstGeom prst="line">
            <a:avLst/>
          </a:prstGeom>
          <a:ln w="190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E8AC4DB5-1EAF-B843-A564-4470B55876C4}"/>
              </a:ext>
            </a:extLst>
          </p:cNvPr>
          <p:cNvCxnSpPr>
            <a:cxnSpLocks/>
            <a:stCxn id="37" idx="3"/>
            <a:endCxn id="35" idx="7"/>
          </p:cNvCxnSpPr>
          <p:nvPr/>
        </p:nvCxnSpPr>
        <p:spPr bwMode="auto">
          <a:xfrm flipH="1">
            <a:off x="3748974" y="2138163"/>
            <a:ext cx="323285" cy="363070"/>
          </a:xfrm>
          <a:prstGeom prst="line">
            <a:avLst/>
          </a:prstGeom>
          <a:ln w="190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F79839C-4C21-7643-A374-DA525C27BEC9}"/>
              </a:ext>
            </a:extLst>
          </p:cNvPr>
          <p:cNvCxnSpPr>
            <a:cxnSpLocks/>
            <a:stCxn id="33" idx="2"/>
            <a:endCxn id="32" idx="7"/>
          </p:cNvCxnSpPr>
          <p:nvPr/>
        </p:nvCxnSpPr>
        <p:spPr bwMode="auto">
          <a:xfrm flipH="1">
            <a:off x="2484646" y="2333721"/>
            <a:ext cx="210293" cy="410918"/>
          </a:xfrm>
          <a:prstGeom prst="line">
            <a:avLst/>
          </a:prstGeom>
          <a:ln w="190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C4C37E07-00F0-B043-B74C-9F32C38F1DD4}"/>
              </a:ext>
            </a:extLst>
          </p:cNvPr>
          <p:cNvCxnSpPr>
            <a:cxnSpLocks/>
            <a:stCxn id="34" idx="7"/>
            <a:endCxn id="35" idx="3"/>
          </p:cNvCxnSpPr>
          <p:nvPr/>
        </p:nvCxnSpPr>
        <p:spPr bwMode="auto">
          <a:xfrm flipV="1">
            <a:off x="3407526" y="2644447"/>
            <a:ext cx="221637" cy="225140"/>
          </a:xfrm>
          <a:prstGeom prst="line">
            <a:avLst/>
          </a:prstGeom>
          <a:ln w="190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F77AD5FD-DFFD-CF41-B8AB-2B465938A35A}"/>
              </a:ext>
            </a:extLst>
          </p:cNvPr>
          <p:cNvCxnSpPr>
            <a:cxnSpLocks/>
            <a:stCxn id="32" idx="5"/>
            <a:endCxn id="34" idx="1"/>
          </p:cNvCxnSpPr>
          <p:nvPr/>
        </p:nvCxnSpPr>
        <p:spPr bwMode="auto">
          <a:xfrm>
            <a:off x="2553160" y="2855147"/>
            <a:ext cx="730407" cy="65357"/>
          </a:xfrm>
          <a:prstGeom prst="line">
            <a:avLst/>
          </a:prstGeom>
          <a:ln w="190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Curved Connector 55">
            <a:extLst>
              <a:ext uri="{FF2B5EF4-FFF2-40B4-BE49-F238E27FC236}">
                <a16:creationId xmlns:a16="http://schemas.microsoft.com/office/drawing/2014/main" id="{4C85F0AE-46D5-9543-9503-D6DDA9A39BB7}"/>
              </a:ext>
            </a:extLst>
          </p:cNvPr>
          <p:cNvCxnSpPr>
            <a:stCxn id="6" idx="3"/>
            <a:endCxn id="33" idx="7"/>
          </p:cNvCxnSpPr>
          <p:nvPr/>
        </p:nvCxnSpPr>
        <p:spPr bwMode="auto">
          <a:xfrm>
            <a:off x="2292294" y="1711267"/>
            <a:ext cx="483714" cy="468111"/>
          </a:xfrm>
          <a:prstGeom prst="curvedConnector2">
            <a:avLst/>
          </a:prstGeom>
          <a:ln w="12700">
            <a:prstDash val="dash"/>
            <a:headEnd type="none" w="med" len="med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8" name="Curved Connector 57">
            <a:extLst>
              <a:ext uri="{FF2B5EF4-FFF2-40B4-BE49-F238E27FC236}">
                <a16:creationId xmlns:a16="http://schemas.microsoft.com/office/drawing/2014/main" id="{FBC62788-02A9-DC4A-8198-6D3B62CAD86D}"/>
              </a:ext>
            </a:extLst>
          </p:cNvPr>
          <p:cNvCxnSpPr>
            <a:cxnSpLocks/>
            <a:stCxn id="6" idx="3"/>
            <a:endCxn id="36" idx="1"/>
          </p:cNvCxnSpPr>
          <p:nvPr/>
        </p:nvCxnSpPr>
        <p:spPr bwMode="auto">
          <a:xfrm>
            <a:off x="2292294" y="1711267"/>
            <a:ext cx="870221" cy="610556"/>
          </a:xfrm>
          <a:prstGeom prst="curvedConnector2">
            <a:avLst/>
          </a:prstGeom>
          <a:ln w="12700">
            <a:prstDash val="dash"/>
            <a:headEnd type="none" w="med" len="med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3" name="Curved Connector 62">
            <a:extLst>
              <a:ext uri="{FF2B5EF4-FFF2-40B4-BE49-F238E27FC236}">
                <a16:creationId xmlns:a16="http://schemas.microsoft.com/office/drawing/2014/main" id="{FB1EDFAE-03AF-2A46-9547-E0C136358C5C}"/>
              </a:ext>
            </a:extLst>
          </p:cNvPr>
          <p:cNvCxnSpPr>
            <a:cxnSpLocks/>
            <a:stCxn id="8" idx="3"/>
            <a:endCxn id="14" idx="3"/>
          </p:cNvCxnSpPr>
          <p:nvPr/>
        </p:nvCxnSpPr>
        <p:spPr bwMode="auto">
          <a:xfrm flipV="1">
            <a:off x="1791821" y="2842097"/>
            <a:ext cx="310956" cy="13390"/>
          </a:xfrm>
          <a:prstGeom prst="curvedConnector3">
            <a:avLst>
              <a:gd name="adj1" fmla="val 50000"/>
            </a:avLst>
          </a:prstGeom>
          <a:ln w="12700">
            <a:prstDash val="dash"/>
            <a:headEnd type="none" w="med" len="med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6" name="Curved Connector 65">
            <a:extLst>
              <a:ext uri="{FF2B5EF4-FFF2-40B4-BE49-F238E27FC236}">
                <a16:creationId xmlns:a16="http://schemas.microsoft.com/office/drawing/2014/main" id="{3F4E8E55-4736-3741-9F01-75D358405F26}"/>
              </a:ext>
            </a:extLst>
          </p:cNvPr>
          <p:cNvCxnSpPr>
            <a:cxnSpLocks/>
            <a:stCxn id="8" idx="3"/>
            <a:endCxn id="17" idx="2"/>
          </p:cNvCxnSpPr>
          <p:nvPr/>
        </p:nvCxnSpPr>
        <p:spPr bwMode="auto">
          <a:xfrm>
            <a:off x="1791821" y="2855487"/>
            <a:ext cx="1356624" cy="524894"/>
          </a:xfrm>
          <a:prstGeom prst="curvedConnector4">
            <a:avLst>
              <a:gd name="adj1" fmla="val 21891"/>
              <a:gd name="adj2" fmla="val 143552"/>
            </a:avLst>
          </a:prstGeom>
          <a:ln w="12700">
            <a:prstDash val="dash"/>
            <a:headEnd type="none" w="med" len="med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0" name="Curved Connector 69">
            <a:extLst>
              <a:ext uri="{FF2B5EF4-FFF2-40B4-BE49-F238E27FC236}">
                <a16:creationId xmlns:a16="http://schemas.microsoft.com/office/drawing/2014/main" id="{6F552ADA-034C-0142-8F27-54DABF4D720B}"/>
              </a:ext>
            </a:extLst>
          </p:cNvPr>
          <p:cNvCxnSpPr>
            <a:cxnSpLocks/>
            <a:stCxn id="7" idx="3"/>
          </p:cNvCxnSpPr>
          <p:nvPr/>
        </p:nvCxnSpPr>
        <p:spPr bwMode="auto">
          <a:xfrm flipH="1" flipV="1">
            <a:off x="3585281" y="2783790"/>
            <a:ext cx="92177" cy="1099426"/>
          </a:xfrm>
          <a:prstGeom prst="curvedConnector4">
            <a:avLst>
              <a:gd name="adj1" fmla="val -248001"/>
              <a:gd name="adj2" fmla="val 58398"/>
            </a:avLst>
          </a:prstGeom>
          <a:ln w="12700">
            <a:prstDash val="dash"/>
            <a:headEnd type="none" w="med" len="med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4" name="Curved Connector 73">
            <a:extLst>
              <a:ext uri="{FF2B5EF4-FFF2-40B4-BE49-F238E27FC236}">
                <a16:creationId xmlns:a16="http://schemas.microsoft.com/office/drawing/2014/main" id="{ED73E59B-B8C9-734A-95E6-97E04C531A78}"/>
              </a:ext>
            </a:extLst>
          </p:cNvPr>
          <p:cNvCxnSpPr>
            <a:cxnSpLocks/>
            <a:stCxn id="7" idx="1"/>
          </p:cNvCxnSpPr>
          <p:nvPr/>
        </p:nvCxnSpPr>
        <p:spPr bwMode="auto">
          <a:xfrm rot="10800000" flipH="1">
            <a:off x="2838767" y="2955178"/>
            <a:ext cx="55546" cy="928038"/>
          </a:xfrm>
          <a:prstGeom prst="curvedConnector4">
            <a:avLst>
              <a:gd name="adj1" fmla="val -411551"/>
              <a:gd name="adj2" fmla="val 66803"/>
            </a:avLst>
          </a:prstGeom>
          <a:ln w="12700">
            <a:prstDash val="dash"/>
            <a:headEnd type="none" w="med" len="med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80" name="Right Brace 79">
            <a:extLst>
              <a:ext uri="{FF2B5EF4-FFF2-40B4-BE49-F238E27FC236}">
                <a16:creationId xmlns:a16="http://schemas.microsoft.com/office/drawing/2014/main" id="{FC1A9928-AB3E-E64F-9404-F9B3E25ACAD9}"/>
              </a:ext>
            </a:extLst>
          </p:cNvPr>
          <p:cNvSpPr/>
          <p:nvPr/>
        </p:nvSpPr>
        <p:spPr bwMode="auto">
          <a:xfrm>
            <a:off x="4557614" y="1558456"/>
            <a:ext cx="256688" cy="2509426"/>
          </a:xfrm>
          <a:prstGeom prst="rightBrace">
            <a:avLst/>
          </a:prstGeom>
          <a:ln w="15875"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H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charset="0"/>
            </a:endParaRP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B2F78276-B9A1-F541-B46D-78A3A4931C94}"/>
              </a:ext>
            </a:extLst>
          </p:cNvPr>
          <p:cNvGrpSpPr/>
          <p:nvPr/>
        </p:nvGrpSpPr>
        <p:grpSpPr>
          <a:xfrm>
            <a:off x="6274909" y="1517065"/>
            <a:ext cx="2432148" cy="2916060"/>
            <a:chOff x="6274909" y="1233286"/>
            <a:chExt cx="2432148" cy="2916060"/>
          </a:xfrm>
        </p:grpSpPr>
        <p:sp>
          <p:nvSpPr>
            <p:cNvPr id="82" name="Rounded Rectangle 81">
              <a:extLst>
                <a:ext uri="{FF2B5EF4-FFF2-40B4-BE49-F238E27FC236}">
                  <a16:creationId xmlns:a16="http://schemas.microsoft.com/office/drawing/2014/main" id="{05C05B8D-FE7A-1B4C-817B-F5C65D831942}"/>
                </a:ext>
              </a:extLst>
            </p:cNvPr>
            <p:cNvSpPr/>
            <p:nvPr/>
          </p:nvSpPr>
          <p:spPr bwMode="auto">
            <a:xfrm>
              <a:off x="6274909" y="1233286"/>
              <a:ext cx="2432148" cy="2366151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square" lIns="36000" tIns="36000" rIns="36000" bIns="360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6859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CH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IBM Plex Sans" charset="0"/>
                <a:ea typeface="IBM Plex Sans" charset="0"/>
                <a:cs typeface="IBM Plex Sans" charset="0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1" name="Rectangle 80">
                  <a:extLst>
                    <a:ext uri="{FF2B5EF4-FFF2-40B4-BE49-F238E27FC236}">
                      <a16:creationId xmlns:a16="http://schemas.microsoft.com/office/drawing/2014/main" id="{8E08512B-5C83-6B46-868A-CE2CC9D2AC1B}"/>
                    </a:ext>
                  </a:extLst>
                </p:cNvPr>
                <p:cNvSpPr/>
                <p:nvPr/>
              </p:nvSpPr>
              <p:spPr>
                <a:xfrm>
                  <a:off x="6300712" y="1656356"/>
                  <a:ext cx="2379177" cy="249299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" altLang="ja-JP" sz="1200" dirty="0">
                      <a:latin typeface="IBM Plex Sans Light" panose="020B0403050203000203" pitchFamily="34" charset="0"/>
                    </a:rPr>
                    <a:t>An abstract representation</a:t>
                  </a:r>
                </a:p>
                <a:p>
                  <a:r>
                    <a:rPr lang="en-US" altLang="ja-JP" sz="1200" dirty="0">
                      <a:latin typeface="IBM Plex Sans Light" panose="020B0403050203000203" pitchFamily="34" charset="0"/>
                    </a:rPr>
                    <a:t>o</a:t>
                  </a:r>
                  <a:r>
                    <a:rPr lang="en" altLang="ja-JP" sz="1200" dirty="0">
                      <a:latin typeface="IBM Plex Sans Light" panose="020B0403050203000203" pitchFamily="34" charset="0"/>
                    </a:rPr>
                    <a:t>f entities and their interactions </a:t>
                  </a:r>
                </a:p>
                <a:p>
                  <a:endParaRPr lang="en" altLang="ja-JP" sz="1200" dirty="0">
                    <a:latin typeface="IBM Plex Sans Light" panose="020B0403050203000203" pitchFamily="34" charset="0"/>
                  </a:endParaRPr>
                </a:p>
                <a:p>
                  <a:pPr marL="171450" indent="-171450">
                    <a:buFont typeface="Arial" panose="020B0604020202020204" pitchFamily="34" charset="0"/>
                    <a:buChar char="•"/>
                  </a:pPr>
                  <a:r>
                    <a:rPr lang="en" altLang="ja-JP" sz="1200" dirty="0">
                      <a:latin typeface="IBM Plex Sans Light" panose="020B0403050203000203" pitchFamily="34" charset="0"/>
                    </a:rPr>
                    <a:t>Noted as: </a:t>
                  </a:r>
                </a:p>
                <a:p>
                  <a:r>
                    <a:rPr lang="en" altLang="ja-JP" dirty="0">
                      <a:latin typeface="IBM Plex Sans Light" panose="020B0403050203000203" pitchFamily="34" charset="0"/>
                    </a:rPr>
                    <a:t>          G = (V, E, H)</a:t>
                  </a:r>
                </a:p>
                <a:p>
                  <a:endParaRPr lang="en" altLang="ja-JP" sz="1200" dirty="0">
                    <a:latin typeface="IBM Plex Sans Light" panose="020B0403050203000203" pitchFamily="34" charset="0"/>
                  </a:endParaRPr>
                </a:p>
                <a:p>
                  <a:pPr marL="171450" indent="-171450">
                    <a:buFont typeface="Arial" panose="020B0604020202020204" pitchFamily="34" charset="0"/>
                    <a:buChar char="•"/>
                  </a:pPr>
                  <a:r>
                    <a:rPr lang="en" altLang="ja-JP" sz="1200" dirty="0">
                      <a:latin typeface="IBM Plex Sans Light" panose="020B0403050203000203" pitchFamily="34" charset="0"/>
                    </a:rPr>
                    <a:t>Connections encoded in </a:t>
                  </a:r>
                </a:p>
                <a:p>
                  <a:r>
                    <a:rPr lang="en-US" altLang="ja-JP" sz="1200" dirty="0">
                      <a:latin typeface="IBM Plex Sans Light" panose="020B0403050203000203" pitchFamily="34" charset="0"/>
                    </a:rPr>
                    <a:t>a</a:t>
                  </a:r>
                  <a:r>
                    <a:rPr lang="en" altLang="ja-JP" sz="1200" dirty="0" err="1">
                      <a:latin typeface="IBM Plex Sans Light" panose="020B0403050203000203" pitchFamily="34" charset="0"/>
                    </a:rPr>
                    <a:t>djacency</a:t>
                  </a:r>
                  <a:r>
                    <a:rPr lang="en" altLang="ja-JP" sz="1200" dirty="0">
                      <a:latin typeface="IBM Plex Sans Light" panose="020B0403050203000203" pitchFamily="34" charset="0"/>
                    </a:rPr>
                    <a:t> matrix </a:t>
                  </a:r>
                  <a14:m>
                    <m:oMath xmlns:m="http://schemas.openxmlformats.org/officeDocument/2006/math">
                      <m:r>
                        <a:rPr lang="en-US" altLang="ja-JP" sz="12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ja-JP" sz="1200" b="0" i="1" smtClean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altLang="ja-JP" sz="1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ja-JP" sz="12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d>
                            <m:dPr>
                              <m:begChr m:val="|"/>
                              <m:endChr m:val="|"/>
                              <m:ctrlPr>
                                <a:rPr lang="en-US" altLang="ja-JP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sz="12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</m:d>
                          <m:r>
                            <a:rPr lang="en-US" altLang="ja-JP" sz="1200" b="0" i="1" smtClean="0">
                              <a:latin typeface="Cambria Math" panose="02040503050406030204" pitchFamily="18" charset="0"/>
                            </a:rPr>
                            <m:t>×|</m:t>
                          </m:r>
                          <m:r>
                            <a:rPr lang="en-US" altLang="ja-JP" sz="12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altLang="ja-JP" sz="12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</m:sup>
                      </m:sSup>
                    </m:oMath>
                  </a14:m>
                  <a:endParaRPr lang="en" altLang="ja-JP" sz="1200" dirty="0">
                    <a:latin typeface="IBM Plex Sans Light" panose="020B0403050203000203" pitchFamily="34" charset="0"/>
                  </a:endParaRPr>
                </a:p>
                <a:p>
                  <a:endParaRPr lang="en" altLang="ja-JP" dirty="0">
                    <a:solidFill>
                      <a:schemeClr val="accent3"/>
                    </a:solidFill>
                    <a:latin typeface="IBM Plex Sans Light" panose="020B0403050203000203" pitchFamily="34" charset="0"/>
                  </a:endParaRPr>
                </a:p>
                <a:p>
                  <a:endParaRPr lang="en" altLang="ja-JP" dirty="0">
                    <a:solidFill>
                      <a:schemeClr val="accent3"/>
                    </a:solidFill>
                    <a:latin typeface="IBM Plex Sans Light" panose="020B0403050203000203" pitchFamily="34" charset="0"/>
                  </a:endParaRPr>
                </a:p>
                <a:p>
                  <a:endParaRPr lang="en" altLang="ja-JP" dirty="0">
                    <a:solidFill>
                      <a:schemeClr val="accent3"/>
                    </a:solidFill>
                    <a:latin typeface="IBM Plex Sans Light" panose="020B0403050203000203" pitchFamily="34" charset="0"/>
                  </a:endParaRPr>
                </a:p>
              </p:txBody>
            </p:sp>
          </mc:Choice>
          <mc:Fallback>
            <p:sp>
              <p:nvSpPr>
                <p:cNvPr id="81" name="Rectangle 80">
                  <a:extLst>
                    <a:ext uri="{FF2B5EF4-FFF2-40B4-BE49-F238E27FC236}">
                      <a16:creationId xmlns:a16="http://schemas.microsoft.com/office/drawing/2014/main" id="{8E08512B-5C83-6B46-868A-CE2CC9D2AC1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00712" y="1656356"/>
                  <a:ext cx="2379177" cy="2492990"/>
                </a:xfrm>
                <a:prstGeom prst="rect">
                  <a:avLst/>
                </a:prstGeom>
                <a:blipFill>
                  <a:blip r:embed="rId3"/>
                  <a:stretch>
                    <a:fillRect l="-535"/>
                  </a:stretch>
                </a:blipFill>
              </p:spPr>
              <p:txBody>
                <a:bodyPr/>
                <a:lstStyle/>
                <a:p>
                  <a:r>
                    <a:rPr lang="en-CH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7BA8BDB0-C627-7945-9819-0F2B1E630215}"/>
                </a:ext>
              </a:extLst>
            </p:cNvPr>
            <p:cNvSpPr/>
            <p:nvPr/>
          </p:nvSpPr>
          <p:spPr bwMode="auto">
            <a:xfrm>
              <a:off x="6921203" y="1233286"/>
              <a:ext cx="1139559" cy="171991"/>
            </a:xfrm>
            <a:prstGeom prst="rect">
              <a:avLst/>
            </a:prstGeom>
            <a:solidFill>
              <a:srgbClr val="FF0000"/>
            </a:solidFill>
            <a:ln w="19050">
              <a:noFill/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36000" tIns="36000" rIns="36000" bIns="360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6859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CH" sz="90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IBM Plex Arabic ExtraLight" panose="020B0303050203000203" pitchFamily="34" charset="-78"/>
                  <a:ea typeface="IBM Plex Sans" charset="0"/>
                  <a:cs typeface="IBM Plex Arabic ExtraLight" panose="020B0303050203000203" pitchFamily="34" charset="-78"/>
                </a:rPr>
                <a:t>Graph basics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929599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28DEAB8-235C-084B-AE54-E117EB4A72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146" y="112942"/>
            <a:ext cx="4808987" cy="479823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  <a:latin typeface="IBM Plex Sans"/>
              </a:rPr>
              <a:t>What is a graph?</a:t>
            </a:r>
            <a:endParaRPr lang="en-CH" dirty="0">
              <a:solidFill>
                <a:schemeClr val="bg1"/>
              </a:solidFill>
              <a:latin typeface="IBM Plex Sans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AEEAF42-0B07-2F4C-AEA9-0F32B2DA54BA}"/>
              </a:ext>
            </a:extLst>
          </p:cNvPr>
          <p:cNvGrpSpPr/>
          <p:nvPr/>
        </p:nvGrpSpPr>
        <p:grpSpPr>
          <a:xfrm>
            <a:off x="158040" y="1526601"/>
            <a:ext cx="5766728" cy="2541281"/>
            <a:chOff x="2932380" y="2864896"/>
            <a:chExt cx="5766728" cy="2541281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0E8F7C7F-0624-6441-B677-A041000EA9DC}"/>
                </a:ext>
              </a:extLst>
            </p:cNvPr>
            <p:cNvGrpSpPr/>
            <p:nvPr/>
          </p:nvGrpSpPr>
          <p:grpSpPr>
            <a:xfrm>
              <a:off x="4872055" y="3213466"/>
              <a:ext cx="2393358" cy="1505210"/>
              <a:chOff x="5221870" y="4127748"/>
              <a:chExt cx="877572" cy="568827"/>
            </a:xfrm>
          </p:grpSpPr>
          <p:sp>
            <p:nvSpPr>
              <p:cNvPr id="14" name="Rounded Rectangle 13">
                <a:extLst>
                  <a:ext uri="{FF2B5EF4-FFF2-40B4-BE49-F238E27FC236}">
                    <a16:creationId xmlns:a16="http://schemas.microsoft.com/office/drawing/2014/main" id="{E5F6D32A-BA05-3B43-B00C-B377F48F3392}"/>
                  </a:ext>
                </a:extLst>
              </p:cNvPr>
              <p:cNvSpPr/>
              <p:nvPr/>
            </p:nvSpPr>
            <p:spPr>
              <a:xfrm flipH="1">
                <a:off x="5223726" y="4429850"/>
                <a:ext cx="69490" cy="126609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F5F25127-5E00-1D41-A8E7-0C511F8056C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221876" y="4471120"/>
                <a:ext cx="67718" cy="0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0AC95AB3-668D-F443-B82B-6B09BE2B453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221870" y="4514213"/>
                <a:ext cx="67718" cy="0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Rounded Rectangle 16">
                <a:extLst>
                  <a:ext uri="{FF2B5EF4-FFF2-40B4-BE49-F238E27FC236}">
                    <a16:creationId xmlns:a16="http://schemas.microsoft.com/office/drawing/2014/main" id="{FFD82AB2-4C22-544A-AF83-81A8F0DBAFCB}"/>
                  </a:ext>
                </a:extLst>
              </p:cNvPr>
              <p:cNvSpPr/>
              <p:nvPr/>
            </p:nvSpPr>
            <p:spPr>
              <a:xfrm flipH="1">
                <a:off x="5572396" y="4569966"/>
                <a:ext cx="69490" cy="126609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F3EDA767-EF6D-444F-B5E7-6FD53BA80A0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570546" y="4611234"/>
                <a:ext cx="67718" cy="0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012EE312-9354-9641-9A09-C250D43AD62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570546" y="4654328"/>
                <a:ext cx="67718" cy="0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Rounded Rectangle 19">
                <a:extLst>
                  <a:ext uri="{FF2B5EF4-FFF2-40B4-BE49-F238E27FC236}">
                    <a16:creationId xmlns:a16="http://schemas.microsoft.com/office/drawing/2014/main" id="{EF8B9429-8E1A-8647-80E8-11942B362575}"/>
                  </a:ext>
                </a:extLst>
              </p:cNvPr>
              <p:cNvSpPr/>
              <p:nvPr/>
            </p:nvSpPr>
            <p:spPr>
              <a:xfrm flipH="1">
                <a:off x="5332579" y="4200168"/>
                <a:ext cx="69490" cy="126609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EDEB2873-A91C-CE4C-9DE5-BCBF6B52C1B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30731" y="4241436"/>
                <a:ext cx="67718" cy="0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5C7F749E-F225-5541-8D32-95B41C4F7CE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30731" y="4284532"/>
                <a:ext cx="67718" cy="0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Rounded Rectangle 22">
                <a:extLst>
                  <a:ext uri="{FF2B5EF4-FFF2-40B4-BE49-F238E27FC236}">
                    <a16:creationId xmlns:a16="http://schemas.microsoft.com/office/drawing/2014/main" id="{6510C49B-735B-4345-953D-BC06D4ADD691}"/>
                  </a:ext>
                </a:extLst>
              </p:cNvPr>
              <p:cNvSpPr/>
              <p:nvPr/>
            </p:nvSpPr>
            <p:spPr>
              <a:xfrm flipH="1">
                <a:off x="5849788" y="4416901"/>
                <a:ext cx="69490" cy="126609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DBA035A2-A2E1-604F-B1C1-15B52DB42E6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847938" y="4458171"/>
                <a:ext cx="67718" cy="0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BC7372EA-41F5-D640-BD50-FF768167C51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847938" y="4501264"/>
                <a:ext cx="67718" cy="0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Rounded Rectangle 25">
                <a:extLst>
                  <a:ext uri="{FF2B5EF4-FFF2-40B4-BE49-F238E27FC236}">
                    <a16:creationId xmlns:a16="http://schemas.microsoft.com/office/drawing/2014/main" id="{07225A49-0179-B544-AEA5-2B9C79CC5136}"/>
                  </a:ext>
                </a:extLst>
              </p:cNvPr>
              <p:cNvSpPr/>
              <p:nvPr/>
            </p:nvSpPr>
            <p:spPr>
              <a:xfrm flipH="1">
                <a:off x="5630897" y="4127748"/>
                <a:ext cx="69490" cy="126609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BB27A45B-AB14-5C4B-A7A3-9FA536E2AA1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29045" y="4169018"/>
                <a:ext cx="67718" cy="0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847377E8-7011-9C40-AEEF-D6128723B8E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29045" y="4212111"/>
                <a:ext cx="67718" cy="0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Rounded Rectangle 28">
                <a:extLst>
                  <a:ext uri="{FF2B5EF4-FFF2-40B4-BE49-F238E27FC236}">
                    <a16:creationId xmlns:a16="http://schemas.microsoft.com/office/drawing/2014/main" id="{1BF7444B-57A9-6D40-9CBF-CE69AACAA267}"/>
                  </a:ext>
                </a:extLst>
              </p:cNvPr>
              <p:cNvSpPr/>
              <p:nvPr/>
            </p:nvSpPr>
            <p:spPr>
              <a:xfrm flipH="1">
                <a:off x="6029952" y="4135594"/>
                <a:ext cx="69490" cy="126609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3FA944AC-861F-8C44-A4EF-76994CE2537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28102" y="4176862"/>
                <a:ext cx="67718" cy="0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68B015DC-D8BF-9D43-882D-DA6BFF3F065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28102" y="4219955"/>
                <a:ext cx="67718" cy="0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C002D717-8724-3943-B92D-65192942B296}"/>
                  </a:ext>
                </a:extLst>
              </p:cNvPr>
              <p:cNvSpPr/>
              <p:nvPr/>
            </p:nvSpPr>
            <p:spPr>
              <a:xfrm rot="19692078">
                <a:off x="5320678" y="4455801"/>
                <a:ext cx="69490" cy="6949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>
                  <a:solidFill>
                    <a:schemeClr val="bg1"/>
                  </a:solidFill>
                </a:endParaRPr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4799A023-65CD-BD4E-866B-808986A3086A}"/>
                  </a:ext>
                </a:extLst>
              </p:cNvPr>
              <p:cNvSpPr/>
              <p:nvPr/>
            </p:nvSpPr>
            <p:spPr>
              <a:xfrm rot="19176543">
                <a:off x="5432569" y="4243085"/>
                <a:ext cx="69490" cy="6949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>
                  <a:solidFill>
                    <a:schemeClr val="bg1"/>
                  </a:solidFill>
                </a:endParaRPr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4D45DA1E-5658-6948-A45D-1DE0C2F054C0}"/>
                  </a:ext>
                </a:extLst>
              </p:cNvPr>
              <p:cNvSpPr/>
              <p:nvPr/>
            </p:nvSpPr>
            <p:spPr>
              <a:xfrm rot="20260160">
                <a:off x="5653721" y="4501143"/>
                <a:ext cx="69490" cy="69490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AB100964-3D99-3F41-B8F4-5C2BE7C229B0}"/>
                  </a:ext>
                </a:extLst>
              </p:cNvPr>
              <p:cNvSpPr/>
              <p:nvPr/>
            </p:nvSpPr>
            <p:spPr>
              <a:xfrm rot="21243032">
                <a:off x="5770623" y="4356654"/>
                <a:ext cx="69490" cy="69490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C84BC8A2-B02B-4B48-964F-135D80757118}"/>
                  </a:ext>
                </a:extLst>
              </p:cNvPr>
              <p:cNvSpPr/>
              <p:nvPr/>
            </p:nvSpPr>
            <p:spPr>
              <a:xfrm rot="21028412">
                <a:off x="5605730" y="4281834"/>
                <a:ext cx="69490" cy="69490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29234E19-E737-9B41-B5D1-05B9AF57A530}"/>
                  </a:ext>
                </a:extLst>
              </p:cNvPr>
              <p:cNvSpPr/>
              <p:nvPr/>
            </p:nvSpPr>
            <p:spPr>
              <a:xfrm rot="20844940">
                <a:off x="5929912" y="4162892"/>
                <a:ext cx="69490" cy="69490"/>
              </a:xfrm>
              <a:prstGeom prst="ellipse">
                <a:avLst/>
              </a:prstGeom>
              <a:solidFill>
                <a:srgbClr val="2E3DFF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068E668A-94F8-154D-82E5-B5083A311DBB}"/>
                  </a:ext>
                </a:extLst>
              </p:cNvPr>
              <p:cNvCxnSpPr>
                <a:cxnSpLocks/>
                <a:stCxn id="32" idx="7"/>
                <a:endCxn id="33" idx="2"/>
              </p:cNvCxnSpPr>
              <p:nvPr/>
            </p:nvCxnSpPr>
            <p:spPr>
              <a:xfrm flipV="1">
                <a:off x="5363358" y="4300346"/>
                <a:ext cx="77493" cy="156374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B4D9985B-453A-9844-B0AF-010D15901F0F}"/>
                  </a:ext>
                </a:extLst>
              </p:cNvPr>
              <p:cNvCxnSpPr>
                <a:cxnSpLocks/>
                <a:stCxn id="32" idx="5"/>
                <a:endCxn id="34" idx="1"/>
              </p:cNvCxnSpPr>
              <p:nvPr/>
            </p:nvCxnSpPr>
            <p:spPr>
              <a:xfrm>
                <a:off x="5389250" y="4498481"/>
                <a:ext cx="267155" cy="2401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938BBC1A-0E43-4543-8BBA-5C94DB54D0C3}"/>
                  </a:ext>
                </a:extLst>
              </p:cNvPr>
              <p:cNvCxnSpPr>
                <a:cxnSpLocks/>
                <a:stCxn id="33" idx="5"/>
                <a:endCxn id="36" idx="1"/>
              </p:cNvCxnSpPr>
              <p:nvPr/>
            </p:nvCxnSpPr>
            <p:spPr>
              <a:xfrm>
                <a:off x="5501948" y="4280621"/>
                <a:ext cx="110231" cy="15794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202B77F3-CBA8-EB40-B7F9-920ADF730E94}"/>
                  </a:ext>
                </a:extLst>
              </p:cNvPr>
              <p:cNvCxnSpPr>
                <a:cxnSpLocks/>
                <a:stCxn id="32" idx="6"/>
                <a:endCxn id="36" idx="2"/>
              </p:cNvCxnSpPr>
              <p:nvPr/>
            </p:nvCxnSpPr>
            <p:spPr>
              <a:xfrm flipV="1">
                <a:off x="5384953" y="4322330"/>
                <a:ext cx="221256" cy="14990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0FCCC562-BF72-8649-9EDC-F5E465E25596}"/>
                  </a:ext>
                </a:extLst>
              </p:cNvPr>
              <p:cNvCxnSpPr>
                <a:cxnSpLocks/>
                <a:endCxn id="35" idx="3"/>
              </p:cNvCxnSpPr>
              <p:nvPr/>
            </p:nvCxnSpPr>
            <p:spPr>
              <a:xfrm flipV="1">
                <a:off x="5706683" y="4418382"/>
                <a:ext cx="76795" cy="8544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B6DB8E17-A630-E346-8393-333F647FF98B}"/>
                  </a:ext>
                </a:extLst>
              </p:cNvPr>
              <p:cNvCxnSpPr>
                <a:cxnSpLocks/>
                <a:stCxn id="36" idx="5"/>
                <a:endCxn id="35" idx="1"/>
              </p:cNvCxnSpPr>
              <p:nvPr/>
            </p:nvCxnSpPr>
            <p:spPr>
              <a:xfrm>
                <a:off x="5668771" y="4336744"/>
                <a:ext cx="109614" cy="3276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E89A94B5-6238-7E45-8EFC-A4BF40646EB5}"/>
                  </a:ext>
                </a:extLst>
              </p:cNvPr>
              <p:cNvCxnSpPr>
                <a:stCxn id="36" idx="7"/>
                <a:endCxn id="37" idx="2"/>
              </p:cNvCxnSpPr>
              <p:nvPr/>
            </p:nvCxnSpPr>
            <p:spPr>
              <a:xfrm flipV="1">
                <a:off x="5660640" y="4205209"/>
                <a:ext cx="270107" cy="83074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F6CFF2E9-4106-5143-B8E1-B934CF39FBCB}"/>
                  </a:ext>
                </a:extLst>
              </p:cNvPr>
              <p:cNvCxnSpPr>
                <a:stCxn id="35" idx="7"/>
                <a:endCxn id="37" idx="3"/>
              </p:cNvCxnSpPr>
              <p:nvPr/>
            </p:nvCxnSpPr>
            <p:spPr>
              <a:xfrm flipV="1">
                <a:off x="5827258" y="4226970"/>
                <a:ext cx="118773" cy="13744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FDD9B6F-8F31-944D-9E1B-17C57AF21366}"/>
                </a:ext>
              </a:extLst>
            </p:cNvPr>
            <p:cNvSpPr txBox="1"/>
            <p:nvPr/>
          </p:nvSpPr>
          <p:spPr>
            <a:xfrm>
              <a:off x="4215119" y="2864896"/>
              <a:ext cx="8515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H" dirty="0">
                  <a:solidFill>
                    <a:schemeClr val="bg1"/>
                  </a:solidFill>
                  <a:latin typeface="IBM Plex Sans Light" panose="020B0403050203000203" pitchFamily="34" charset="0"/>
                </a:rPr>
                <a:t>Nodes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9F1C85D-AFB7-BE4C-922B-ACBAB1B0E5A2}"/>
                </a:ext>
              </a:extLst>
            </p:cNvPr>
            <p:cNvSpPr txBox="1"/>
            <p:nvPr/>
          </p:nvSpPr>
          <p:spPr>
            <a:xfrm>
              <a:off x="5613107" y="5036845"/>
              <a:ext cx="8386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CH" dirty="0">
                  <a:solidFill>
                    <a:schemeClr val="bg1"/>
                  </a:solidFill>
                  <a:latin typeface="IBM Plex Sans Light" panose="020B0403050203000203" pitchFamily="34" charset="0"/>
                </a:rPr>
                <a:t>Edges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70E71FD-EB76-A04E-9985-EBCB5FD9E0F0}"/>
                </a:ext>
              </a:extLst>
            </p:cNvPr>
            <p:cNvSpPr txBox="1"/>
            <p:nvPr/>
          </p:nvSpPr>
          <p:spPr>
            <a:xfrm>
              <a:off x="2932380" y="4009116"/>
              <a:ext cx="16337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H" dirty="0">
                  <a:solidFill>
                    <a:schemeClr val="bg1"/>
                  </a:solidFill>
                  <a:latin typeface="IBM Plex Sans Light" panose="020B0403050203000203" pitchFamily="34" charset="0"/>
                </a:rPr>
                <a:t>Node features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B20EE6D-97FF-E14C-B85A-4B4B65332AF3}"/>
                </a:ext>
              </a:extLst>
            </p:cNvPr>
            <p:cNvSpPr txBox="1"/>
            <p:nvPr/>
          </p:nvSpPr>
          <p:spPr>
            <a:xfrm>
              <a:off x="7631188" y="3885472"/>
              <a:ext cx="106792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CH" dirty="0">
                  <a:solidFill>
                    <a:schemeClr val="bg1"/>
                  </a:solidFill>
                  <a:latin typeface="IBM Plex Sans Light" panose="020B0403050203000203" pitchFamily="34" charset="0"/>
                </a:rPr>
                <a:t>Graph</a:t>
              </a:r>
            </a:p>
            <a:p>
              <a:pPr algn="ctr"/>
              <a:r>
                <a:rPr lang="en-CH" dirty="0">
                  <a:solidFill>
                    <a:schemeClr val="bg1"/>
                  </a:solidFill>
                  <a:latin typeface="IBM Plex Sans Light" panose="020B0403050203000203" pitchFamily="34" charset="0"/>
                </a:rPr>
                <a:t>topology</a:t>
              </a:r>
            </a:p>
          </p:txBody>
        </p:sp>
        <p:cxnSp>
          <p:nvCxnSpPr>
            <p:cNvPr id="12" name="Curved Connector 11">
              <a:extLst>
                <a:ext uri="{FF2B5EF4-FFF2-40B4-BE49-F238E27FC236}">
                  <a16:creationId xmlns:a16="http://schemas.microsoft.com/office/drawing/2014/main" id="{10BA1BB8-C37A-CD42-8368-14BF8016F44D}"/>
                </a:ext>
              </a:extLst>
            </p:cNvPr>
            <p:cNvCxnSpPr>
              <a:cxnSpLocks/>
              <a:stCxn id="8" idx="0"/>
              <a:endCxn id="20" idx="3"/>
            </p:cNvCxnSpPr>
            <p:nvPr/>
          </p:nvCxnSpPr>
          <p:spPr>
            <a:xfrm rot="5400000" flipH="1" flipV="1">
              <a:off x="4243378" y="3078509"/>
              <a:ext cx="436501" cy="1424715"/>
            </a:xfrm>
            <a:prstGeom prst="curvedConnector2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EA2D6A06-914A-2547-A204-EDE9C9D94AF2}"/>
              </a:ext>
            </a:extLst>
          </p:cNvPr>
          <p:cNvCxnSpPr>
            <a:cxnSpLocks/>
            <a:stCxn id="33" idx="5"/>
            <a:endCxn id="36" idx="1"/>
          </p:cNvCxnSpPr>
          <p:nvPr/>
        </p:nvCxnSpPr>
        <p:spPr bwMode="auto">
          <a:xfrm>
            <a:off x="2860272" y="2278415"/>
            <a:ext cx="302251" cy="43413"/>
          </a:xfrm>
          <a:prstGeom prst="line">
            <a:avLst/>
          </a:prstGeom>
          <a:ln w="190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991C1ADB-6287-4948-9F74-E91A48615213}"/>
              </a:ext>
            </a:extLst>
          </p:cNvPr>
          <p:cNvCxnSpPr>
            <a:cxnSpLocks/>
            <a:stCxn id="36" idx="6"/>
            <a:endCxn id="37" idx="2"/>
          </p:cNvCxnSpPr>
          <p:nvPr/>
        </p:nvCxnSpPr>
        <p:spPr bwMode="auto">
          <a:xfrm flipV="1">
            <a:off x="3332815" y="2080760"/>
            <a:ext cx="698192" cy="278411"/>
          </a:xfrm>
          <a:prstGeom prst="line">
            <a:avLst/>
          </a:prstGeom>
          <a:ln w="190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F53DD60C-FD97-504D-8058-DDDA439FD6DE}"/>
              </a:ext>
            </a:extLst>
          </p:cNvPr>
          <p:cNvCxnSpPr>
            <a:cxnSpLocks/>
            <a:stCxn id="36" idx="5"/>
            <a:endCxn id="35" idx="1"/>
          </p:cNvCxnSpPr>
          <p:nvPr/>
        </p:nvCxnSpPr>
        <p:spPr bwMode="auto">
          <a:xfrm>
            <a:off x="3316204" y="2427880"/>
            <a:ext cx="299482" cy="87243"/>
          </a:xfrm>
          <a:prstGeom prst="line">
            <a:avLst/>
          </a:prstGeom>
          <a:ln w="190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E8AC4DB5-1EAF-B843-A564-4470B55876C4}"/>
              </a:ext>
            </a:extLst>
          </p:cNvPr>
          <p:cNvCxnSpPr>
            <a:cxnSpLocks/>
            <a:stCxn id="37" idx="3"/>
            <a:endCxn id="35" idx="7"/>
          </p:cNvCxnSpPr>
          <p:nvPr/>
        </p:nvCxnSpPr>
        <p:spPr bwMode="auto">
          <a:xfrm flipH="1">
            <a:off x="3748974" y="2138163"/>
            <a:ext cx="323285" cy="363070"/>
          </a:xfrm>
          <a:prstGeom prst="line">
            <a:avLst/>
          </a:prstGeom>
          <a:ln w="190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F79839C-4C21-7643-A374-DA525C27BEC9}"/>
              </a:ext>
            </a:extLst>
          </p:cNvPr>
          <p:cNvCxnSpPr>
            <a:cxnSpLocks/>
            <a:stCxn id="33" idx="2"/>
            <a:endCxn id="32" idx="7"/>
          </p:cNvCxnSpPr>
          <p:nvPr/>
        </p:nvCxnSpPr>
        <p:spPr bwMode="auto">
          <a:xfrm flipH="1">
            <a:off x="2484646" y="2333721"/>
            <a:ext cx="210293" cy="410918"/>
          </a:xfrm>
          <a:prstGeom prst="line">
            <a:avLst/>
          </a:prstGeom>
          <a:ln w="190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C4C37E07-00F0-B043-B74C-9F32C38F1DD4}"/>
              </a:ext>
            </a:extLst>
          </p:cNvPr>
          <p:cNvCxnSpPr>
            <a:cxnSpLocks/>
            <a:stCxn id="34" idx="7"/>
            <a:endCxn id="35" idx="3"/>
          </p:cNvCxnSpPr>
          <p:nvPr/>
        </p:nvCxnSpPr>
        <p:spPr bwMode="auto">
          <a:xfrm flipV="1">
            <a:off x="3407526" y="2644447"/>
            <a:ext cx="221637" cy="225140"/>
          </a:xfrm>
          <a:prstGeom prst="line">
            <a:avLst/>
          </a:prstGeom>
          <a:ln w="190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F77AD5FD-DFFD-CF41-B8AB-2B465938A35A}"/>
              </a:ext>
            </a:extLst>
          </p:cNvPr>
          <p:cNvCxnSpPr>
            <a:cxnSpLocks/>
            <a:stCxn id="32" idx="5"/>
            <a:endCxn id="34" idx="1"/>
          </p:cNvCxnSpPr>
          <p:nvPr/>
        </p:nvCxnSpPr>
        <p:spPr bwMode="auto">
          <a:xfrm>
            <a:off x="2553160" y="2855147"/>
            <a:ext cx="730407" cy="65357"/>
          </a:xfrm>
          <a:prstGeom prst="line">
            <a:avLst/>
          </a:prstGeom>
          <a:ln w="190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Curved Connector 55">
            <a:extLst>
              <a:ext uri="{FF2B5EF4-FFF2-40B4-BE49-F238E27FC236}">
                <a16:creationId xmlns:a16="http://schemas.microsoft.com/office/drawing/2014/main" id="{4C85F0AE-46D5-9543-9503-D6DDA9A39BB7}"/>
              </a:ext>
            </a:extLst>
          </p:cNvPr>
          <p:cNvCxnSpPr>
            <a:stCxn id="6" idx="3"/>
            <a:endCxn id="33" idx="7"/>
          </p:cNvCxnSpPr>
          <p:nvPr/>
        </p:nvCxnSpPr>
        <p:spPr bwMode="auto">
          <a:xfrm>
            <a:off x="2292294" y="1711267"/>
            <a:ext cx="483714" cy="468111"/>
          </a:xfrm>
          <a:prstGeom prst="curvedConnector2">
            <a:avLst/>
          </a:prstGeom>
          <a:ln w="12700">
            <a:prstDash val="dash"/>
            <a:headEnd type="none" w="med" len="med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8" name="Curved Connector 57">
            <a:extLst>
              <a:ext uri="{FF2B5EF4-FFF2-40B4-BE49-F238E27FC236}">
                <a16:creationId xmlns:a16="http://schemas.microsoft.com/office/drawing/2014/main" id="{FBC62788-02A9-DC4A-8198-6D3B62CAD86D}"/>
              </a:ext>
            </a:extLst>
          </p:cNvPr>
          <p:cNvCxnSpPr>
            <a:cxnSpLocks/>
            <a:stCxn id="6" idx="3"/>
            <a:endCxn id="36" idx="1"/>
          </p:cNvCxnSpPr>
          <p:nvPr/>
        </p:nvCxnSpPr>
        <p:spPr bwMode="auto">
          <a:xfrm>
            <a:off x="2292294" y="1711267"/>
            <a:ext cx="870221" cy="610556"/>
          </a:xfrm>
          <a:prstGeom prst="curvedConnector2">
            <a:avLst/>
          </a:prstGeom>
          <a:ln w="12700">
            <a:prstDash val="dash"/>
            <a:headEnd type="none" w="med" len="med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3" name="Curved Connector 62">
            <a:extLst>
              <a:ext uri="{FF2B5EF4-FFF2-40B4-BE49-F238E27FC236}">
                <a16:creationId xmlns:a16="http://schemas.microsoft.com/office/drawing/2014/main" id="{FB1EDFAE-03AF-2A46-9547-E0C136358C5C}"/>
              </a:ext>
            </a:extLst>
          </p:cNvPr>
          <p:cNvCxnSpPr>
            <a:cxnSpLocks/>
            <a:stCxn id="8" idx="3"/>
            <a:endCxn id="14" idx="3"/>
          </p:cNvCxnSpPr>
          <p:nvPr/>
        </p:nvCxnSpPr>
        <p:spPr bwMode="auto">
          <a:xfrm flipV="1">
            <a:off x="1791821" y="2842097"/>
            <a:ext cx="310956" cy="13390"/>
          </a:xfrm>
          <a:prstGeom prst="curvedConnector3">
            <a:avLst>
              <a:gd name="adj1" fmla="val 50000"/>
            </a:avLst>
          </a:prstGeom>
          <a:ln w="12700">
            <a:prstDash val="dash"/>
            <a:headEnd type="none" w="med" len="med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6" name="Curved Connector 65">
            <a:extLst>
              <a:ext uri="{FF2B5EF4-FFF2-40B4-BE49-F238E27FC236}">
                <a16:creationId xmlns:a16="http://schemas.microsoft.com/office/drawing/2014/main" id="{3F4E8E55-4736-3741-9F01-75D358405F26}"/>
              </a:ext>
            </a:extLst>
          </p:cNvPr>
          <p:cNvCxnSpPr>
            <a:cxnSpLocks/>
            <a:stCxn id="8" idx="3"/>
            <a:endCxn id="17" idx="2"/>
          </p:cNvCxnSpPr>
          <p:nvPr/>
        </p:nvCxnSpPr>
        <p:spPr bwMode="auto">
          <a:xfrm>
            <a:off x="1791821" y="2855487"/>
            <a:ext cx="1356624" cy="524894"/>
          </a:xfrm>
          <a:prstGeom prst="curvedConnector4">
            <a:avLst>
              <a:gd name="adj1" fmla="val 21891"/>
              <a:gd name="adj2" fmla="val 143552"/>
            </a:avLst>
          </a:prstGeom>
          <a:ln w="12700">
            <a:prstDash val="dash"/>
            <a:headEnd type="none" w="med" len="med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0" name="Curved Connector 69">
            <a:extLst>
              <a:ext uri="{FF2B5EF4-FFF2-40B4-BE49-F238E27FC236}">
                <a16:creationId xmlns:a16="http://schemas.microsoft.com/office/drawing/2014/main" id="{6F552ADA-034C-0142-8F27-54DABF4D720B}"/>
              </a:ext>
            </a:extLst>
          </p:cNvPr>
          <p:cNvCxnSpPr>
            <a:cxnSpLocks/>
            <a:stCxn id="7" idx="3"/>
          </p:cNvCxnSpPr>
          <p:nvPr/>
        </p:nvCxnSpPr>
        <p:spPr bwMode="auto">
          <a:xfrm flipH="1" flipV="1">
            <a:off x="3585281" y="2783790"/>
            <a:ext cx="92177" cy="1099426"/>
          </a:xfrm>
          <a:prstGeom prst="curvedConnector4">
            <a:avLst>
              <a:gd name="adj1" fmla="val -248001"/>
              <a:gd name="adj2" fmla="val 58398"/>
            </a:avLst>
          </a:prstGeom>
          <a:ln w="12700">
            <a:prstDash val="dash"/>
            <a:headEnd type="none" w="med" len="med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4" name="Curved Connector 73">
            <a:extLst>
              <a:ext uri="{FF2B5EF4-FFF2-40B4-BE49-F238E27FC236}">
                <a16:creationId xmlns:a16="http://schemas.microsoft.com/office/drawing/2014/main" id="{ED73E59B-B8C9-734A-95E6-97E04C531A78}"/>
              </a:ext>
            </a:extLst>
          </p:cNvPr>
          <p:cNvCxnSpPr>
            <a:cxnSpLocks/>
            <a:stCxn id="7" idx="1"/>
          </p:cNvCxnSpPr>
          <p:nvPr/>
        </p:nvCxnSpPr>
        <p:spPr bwMode="auto">
          <a:xfrm rot="10800000" flipH="1">
            <a:off x="2838767" y="2955178"/>
            <a:ext cx="55546" cy="928038"/>
          </a:xfrm>
          <a:prstGeom prst="curvedConnector4">
            <a:avLst>
              <a:gd name="adj1" fmla="val -411551"/>
              <a:gd name="adj2" fmla="val 66803"/>
            </a:avLst>
          </a:prstGeom>
          <a:ln w="12700">
            <a:prstDash val="dash"/>
            <a:headEnd type="none" w="med" len="med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80" name="Right Brace 79">
            <a:extLst>
              <a:ext uri="{FF2B5EF4-FFF2-40B4-BE49-F238E27FC236}">
                <a16:creationId xmlns:a16="http://schemas.microsoft.com/office/drawing/2014/main" id="{FC1A9928-AB3E-E64F-9404-F9B3E25ACAD9}"/>
              </a:ext>
            </a:extLst>
          </p:cNvPr>
          <p:cNvSpPr/>
          <p:nvPr/>
        </p:nvSpPr>
        <p:spPr bwMode="auto">
          <a:xfrm>
            <a:off x="4557614" y="1558456"/>
            <a:ext cx="256688" cy="2509426"/>
          </a:xfrm>
          <a:prstGeom prst="rightBrace">
            <a:avLst/>
          </a:prstGeom>
          <a:ln w="15875"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H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charset="0"/>
            </a:endParaRP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B2F78276-B9A1-F541-B46D-78A3A4931C94}"/>
              </a:ext>
            </a:extLst>
          </p:cNvPr>
          <p:cNvGrpSpPr/>
          <p:nvPr/>
        </p:nvGrpSpPr>
        <p:grpSpPr>
          <a:xfrm>
            <a:off x="6274909" y="1517065"/>
            <a:ext cx="2432148" cy="2366151"/>
            <a:chOff x="6274909" y="1233286"/>
            <a:chExt cx="2432148" cy="2366151"/>
          </a:xfrm>
        </p:grpSpPr>
        <p:sp>
          <p:nvSpPr>
            <p:cNvPr id="82" name="Rounded Rectangle 81">
              <a:extLst>
                <a:ext uri="{FF2B5EF4-FFF2-40B4-BE49-F238E27FC236}">
                  <a16:creationId xmlns:a16="http://schemas.microsoft.com/office/drawing/2014/main" id="{05C05B8D-FE7A-1B4C-817B-F5C65D831942}"/>
                </a:ext>
              </a:extLst>
            </p:cNvPr>
            <p:cNvSpPr/>
            <p:nvPr/>
          </p:nvSpPr>
          <p:spPr bwMode="auto">
            <a:xfrm>
              <a:off x="6274909" y="1233286"/>
              <a:ext cx="2432148" cy="2366151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square" lIns="36000" tIns="36000" rIns="36000" bIns="360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6859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CH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IBM Plex Sans" charset="0"/>
                <a:ea typeface="IBM Plex Sans" charset="0"/>
                <a:cs typeface="IBM Plex Sans" charset="0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1" name="Rectangle 80">
                  <a:extLst>
                    <a:ext uri="{FF2B5EF4-FFF2-40B4-BE49-F238E27FC236}">
                      <a16:creationId xmlns:a16="http://schemas.microsoft.com/office/drawing/2014/main" id="{8E08512B-5C83-6B46-868A-CE2CC9D2AC1B}"/>
                    </a:ext>
                  </a:extLst>
                </p:cNvPr>
                <p:cNvSpPr/>
                <p:nvPr/>
              </p:nvSpPr>
              <p:spPr>
                <a:xfrm>
                  <a:off x="6300712" y="1656356"/>
                  <a:ext cx="2145524" cy="178183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171450" indent="-171450">
                    <a:buFont typeface="Arial" panose="020B0604020202020204" pitchFamily="34" charset="0"/>
                    <a:buChar char="•"/>
                  </a:pPr>
                  <a:r>
                    <a:rPr lang="en" altLang="ja-JP" sz="1200" dirty="0">
                      <a:latin typeface="IBM Plex Sans Light" panose="020B0403050203000203" pitchFamily="34" charset="0"/>
                    </a:rPr>
                    <a:t>Connections encoded in </a:t>
                  </a:r>
                </a:p>
                <a:p>
                  <a:r>
                    <a:rPr lang="en-US" altLang="ja-JP" sz="1200" dirty="0">
                      <a:latin typeface="IBM Plex Sans Light" panose="020B0403050203000203" pitchFamily="34" charset="0"/>
                    </a:rPr>
                    <a:t>a</a:t>
                  </a:r>
                  <a:r>
                    <a:rPr lang="en" altLang="ja-JP" sz="1200" dirty="0" err="1">
                      <a:latin typeface="IBM Plex Sans Light" panose="020B0403050203000203" pitchFamily="34" charset="0"/>
                    </a:rPr>
                    <a:t>djacency</a:t>
                  </a:r>
                  <a:r>
                    <a:rPr lang="en" altLang="ja-JP" sz="1200" dirty="0">
                      <a:latin typeface="IBM Plex Sans Light" panose="020B0403050203000203" pitchFamily="34" charset="0"/>
                    </a:rPr>
                    <a:t> matrix </a:t>
                  </a:r>
                  <a14:m>
                    <m:oMath xmlns:m="http://schemas.openxmlformats.org/officeDocument/2006/math">
                      <m:r>
                        <a:rPr lang="en-US" altLang="ja-JP" sz="1200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ja-JP" sz="1200" i="1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altLang="ja-JP" sz="1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ja-JP" sz="12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d>
                            <m:dPr>
                              <m:begChr m:val="|"/>
                              <m:endChr m:val="|"/>
                              <m:ctrlPr>
                                <a:rPr lang="en-US" altLang="ja-JP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sz="12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</m:d>
                          <m:r>
                            <a:rPr lang="en-US" altLang="ja-JP" sz="1200" i="1">
                              <a:latin typeface="Cambria Math" panose="02040503050406030204" pitchFamily="18" charset="0"/>
                            </a:rPr>
                            <m:t>×|</m:t>
                          </m:r>
                          <m:r>
                            <a:rPr lang="en-US" altLang="ja-JP" sz="1200" i="1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altLang="ja-JP" sz="1200" i="1">
                              <a:latin typeface="Cambria Math" panose="02040503050406030204" pitchFamily="18" charset="0"/>
                            </a:rPr>
                            <m:t>|</m:t>
                          </m:r>
                        </m:sup>
                      </m:sSup>
                    </m:oMath>
                  </a14:m>
                  <a:endParaRPr lang="en" altLang="ja-JP" sz="1200" dirty="0">
                    <a:latin typeface="IBM Plex Sans Light" panose="020B0403050203000203" pitchFamily="34" charset="0"/>
                  </a:endParaRPr>
                </a:p>
                <a:p>
                  <a:endParaRPr lang="en" altLang="ja-JP" dirty="0">
                    <a:solidFill>
                      <a:schemeClr val="accent3"/>
                    </a:solidFill>
                    <a:latin typeface="IBM Plex Sans Light" panose="020B0403050203000203" pitchFamily="34" charset="0"/>
                  </a:endParaRPr>
                </a:p>
                <a:p>
                  <a:r>
                    <a:rPr lang="en" altLang="ja-JP" dirty="0">
                      <a:solidFill>
                        <a:schemeClr val="tx1"/>
                      </a:solidFill>
                    </a:rPr>
                    <a:t>        </a:t>
                  </a:r>
                  <a14:m>
                    <m:oMath xmlns:m="http://schemas.openxmlformats.org/officeDocument/2006/math">
                      <m:d>
                        <m:dPr>
                          <m:ctrlPr>
                            <a:rPr lang="en" altLang="ja-JP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" altLang="ja-JP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ja-JP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" altLang="ja-JP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altLang="ja-JP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" altLang="ja-JP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" altLang="ja-JP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" altLang="ja-JP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ja-JP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" altLang="ja-JP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altLang="ja-JP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a14:m>
                  <a:endParaRPr lang="en" altLang="ja-JP" dirty="0">
                    <a:solidFill>
                      <a:schemeClr val="tx1"/>
                    </a:solidFill>
                    <a:latin typeface="IBM Plex Sans Light" panose="020B0403050203000203" pitchFamily="34" charset="0"/>
                  </a:endParaRPr>
                </a:p>
                <a:p>
                  <a:endParaRPr lang="en" altLang="ja-JP" dirty="0">
                    <a:solidFill>
                      <a:schemeClr val="accent3"/>
                    </a:solidFill>
                    <a:latin typeface="IBM Plex Sans Light" panose="020B0403050203000203" pitchFamily="34" charset="0"/>
                  </a:endParaRPr>
                </a:p>
              </p:txBody>
            </p:sp>
          </mc:Choice>
          <mc:Fallback>
            <p:sp>
              <p:nvSpPr>
                <p:cNvPr id="81" name="Rectangle 80">
                  <a:extLst>
                    <a:ext uri="{FF2B5EF4-FFF2-40B4-BE49-F238E27FC236}">
                      <a16:creationId xmlns:a16="http://schemas.microsoft.com/office/drawing/2014/main" id="{8E08512B-5C83-6B46-868A-CE2CC9D2AC1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00712" y="1656356"/>
                  <a:ext cx="2145524" cy="1781834"/>
                </a:xfrm>
                <a:prstGeom prst="rect">
                  <a:avLst/>
                </a:prstGeom>
                <a:blipFill>
                  <a:blip r:embed="rId3"/>
                  <a:stretch>
                    <a:fillRect l="-592"/>
                  </a:stretch>
                </a:blipFill>
              </p:spPr>
              <p:txBody>
                <a:bodyPr/>
                <a:lstStyle/>
                <a:p>
                  <a:r>
                    <a:rPr lang="en-CH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7BA8BDB0-C627-7945-9819-0F2B1E630215}"/>
                </a:ext>
              </a:extLst>
            </p:cNvPr>
            <p:cNvSpPr/>
            <p:nvPr/>
          </p:nvSpPr>
          <p:spPr bwMode="auto">
            <a:xfrm>
              <a:off x="6921203" y="1233286"/>
              <a:ext cx="1139559" cy="171991"/>
            </a:xfrm>
            <a:prstGeom prst="rect">
              <a:avLst/>
            </a:prstGeom>
            <a:solidFill>
              <a:srgbClr val="FF0000"/>
            </a:solidFill>
            <a:ln w="19050">
              <a:noFill/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36000" tIns="36000" rIns="36000" bIns="360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6859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CH" sz="90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IBM Plex Arabic ExtraLight" panose="020B0303050203000203" pitchFamily="34" charset="-78"/>
                  <a:ea typeface="IBM Plex Sans" charset="0"/>
                  <a:cs typeface="IBM Plex Arabic ExtraLight" panose="020B0303050203000203" pitchFamily="34" charset="-78"/>
                </a:rPr>
                <a:t>Graph basics</a:t>
              </a: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7715BDF-F576-5C40-98E9-1BF0B6048868}"/>
                  </a:ext>
                </a:extLst>
              </p:cNvPr>
              <p:cNvSpPr txBox="1"/>
              <p:nvPr/>
            </p:nvSpPr>
            <p:spPr>
              <a:xfrm>
                <a:off x="6599139" y="3203394"/>
                <a:ext cx="287999" cy="1692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→</m:t>
                      </m:r>
                    </m:oMath>
                  </m:oMathPara>
                </a14:m>
                <a:endParaRPr lang="en-CH" sz="1100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7715BDF-F576-5C40-98E9-1BF0B60488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9139" y="3203394"/>
                <a:ext cx="287999" cy="169277"/>
              </a:xfrm>
              <a:prstGeom prst="rect">
                <a:avLst/>
              </a:prstGeom>
              <a:blipFill>
                <a:blip r:embed="rId4"/>
                <a:stretch>
                  <a:fillRect l="-4348" b="-7692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82A5DA08-9C4F-0243-A360-3D8E5B398D3A}"/>
                  </a:ext>
                </a:extLst>
              </p:cNvPr>
              <p:cNvSpPr txBox="1"/>
              <p:nvPr/>
            </p:nvSpPr>
            <p:spPr>
              <a:xfrm>
                <a:off x="6960673" y="3459561"/>
                <a:ext cx="287999" cy="33855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↑</m:t>
                      </m:r>
                    </m:oMath>
                  </m:oMathPara>
                </a14:m>
                <a:endParaRPr lang="en-US" sz="11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𝑗</m:t>
                      </m:r>
                    </m:oMath>
                  </m:oMathPara>
                </a14:m>
                <a:endParaRPr lang="en-CH" sz="1100" dirty="0"/>
              </a:p>
            </p:txBody>
          </p:sp>
        </mc:Choice>
        <mc:Fallback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82A5DA08-9C4F-0243-A360-3D8E5B398D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0673" y="3459561"/>
                <a:ext cx="287999" cy="338554"/>
              </a:xfrm>
              <a:prstGeom prst="rect">
                <a:avLst/>
              </a:prstGeom>
              <a:blipFill>
                <a:blip r:embed="rId5"/>
                <a:stretch>
                  <a:fillRect b="-14815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456731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28DEAB8-235C-084B-AE54-E117EB4A72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146" y="112942"/>
            <a:ext cx="4808987" cy="479823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  <a:latin typeface="IBM Plex Sans"/>
              </a:rPr>
              <a:t>What is a graph?</a:t>
            </a:r>
            <a:endParaRPr lang="en-CH" dirty="0">
              <a:solidFill>
                <a:schemeClr val="bg1"/>
              </a:solidFill>
              <a:latin typeface="IBM Plex Sans"/>
            </a:endParaRPr>
          </a:p>
        </p:txBody>
      </p:sp>
      <p:pic>
        <p:nvPicPr>
          <p:cNvPr id="2050" name="Picture 2" descr="Facebook's Social Network Graph (Revolutions)">
            <a:extLst>
              <a:ext uri="{FF2B5EF4-FFF2-40B4-BE49-F238E27FC236}">
                <a16:creationId xmlns:a16="http://schemas.microsoft.com/office/drawing/2014/main" id="{E1925A4C-9F71-194C-9BF0-BD0C3DA36D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264" y="1006639"/>
            <a:ext cx="2835927" cy="1414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A picture containing cake, indoor, made, birthday&#10;&#10;Description automatically generated">
            <a:extLst>
              <a:ext uri="{FF2B5EF4-FFF2-40B4-BE49-F238E27FC236}">
                <a16:creationId xmlns:a16="http://schemas.microsoft.com/office/drawing/2014/main" id="{67A387FC-F41D-A74E-A36B-20AAED638D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7927" y="1602580"/>
            <a:ext cx="2153132" cy="2183891"/>
          </a:xfrm>
          <a:prstGeom prst="rect">
            <a:avLst/>
          </a:prstGeom>
        </p:spPr>
      </p:pic>
      <p:pic>
        <p:nvPicPr>
          <p:cNvPr id="2056" name="Picture 8" descr="knowledge graphs use case diagram">
            <a:extLst>
              <a:ext uri="{FF2B5EF4-FFF2-40B4-BE49-F238E27FC236}">
                <a16:creationId xmlns:a16="http://schemas.microsoft.com/office/drawing/2014/main" id="{8D578D32-4BFF-8345-BDD8-2A20B868CC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67"/>
          <a:stretch/>
        </p:blipFill>
        <p:spPr bwMode="auto">
          <a:xfrm>
            <a:off x="5971429" y="376706"/>
            <a:ext cx="2906439" cy="2237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White Rabbit Pose 3 3D model | 3D Molier International">
            <a:extLst>
              <a:ext uri="{FF2B5EF4-FFF2-40B4-BE49-F238E27FC236}">
                <a16:creationId xmlns:a16="http://schemas.microsoft.com/office/drawing/2014/main" id="{B1E16F22-342D-BA43-BF02-BF44D569E2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307" y="2945869"/>
            <a:ext cx="1903840" cy="1903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How does Netflix know what movies you'll enjoy?">
            <a:extLst>
              <a:ext uri="{FF2B5EF4-FFF2-40B4-BE49-F238E27FC236}">
                <a16:creationId xmlns:a16="http://schemas.microsoft.com/office/drawing/2014/main" id="{ED741146-88D0-F54A-A604-95A5C5834F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3132" y="3406637"/>
            <a:ext cx="3260035" cy="1304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89441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28DEAB8-235C-084B-AE54-E117EB4A72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146" y="112942"/>
            <a:ext cx="4808987" cy="479823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  <a:latin typeface="IBM Plex Sans"/>
              </a:rPr>
              <a:t>Question time</a:t>
            </a:r>
            <a:endParaRPr lang="en-CH" dirty="0">
              <a:solidFill>
                <a:schemeClr val="bg1"/>
              </a:solidFill>
              <a:latin typeface="IBM Plex San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0569232-8A1C-2C4C-A97A-72A63118FC36}"/>
              </a:ext>
            </a:extLst>
          </p:cNvPr>
          <p:cNvSpPr/>
          <p:nvPr/>
        </p:nvSpPr>
        <p:spPr>
          <a:xfrm>
            <a:off x="195482" y="741164"/>
            <a:ext cx="62039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" altLang="ja-JP" dirty="0">
                <a:solidFill>
                  <a:schemeClr val="accent3"/>
                </a:solidFill>
                <a:latin typeface="IBM Plex Sans Light" panose="020B0403050203000203" pitchFamily="34" charset="0"/>
              </a:rPr>
              <a:t>Which one(s) of these data can be represented as a graph ?</a:t>
            </a:r>
          </a:p>
        </p:txBody>
      </p:sp>
      <p:pic>
        <p:nvPicPr>
          <p:cNvPr id="1026" name="Picture 2" descr="How we found coronavirus in a cat">
            <a:extLst>
              <a:ext uri="{FF2B5EF4-FFF2-40B4-BE49-F238E27FC236}">
                <a16:creationId xmlns:a16="http://schemas.microsoft.com/office/drawing/2014/main" id="{3E8CE12E-677A-454C-ACB8-CC3F971DB7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547" y="2012846"/>
            <a:ext cx="2467978" cy="1638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Zurich tram newslog - regular updates and news from the Zürich tram system  (2009)">
            <a:extLst>
              <a:ext uri="{FF2B5EF4-FFF2-40B4-BE49-F238E27FC236}">
                <a16:creationId xmlns:a16="http://schemas.microsoft.com/office/drawing/2014/main" id="{B806526D-93D5-EA4E-B413-D9B2A2B13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0655" y="1318113"/>
            <a:ext cx="2262689" cy="3016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ello, My Name Is_ Stock Footage Video (100% Royalty-free) 2971915 |  Shutterstock">
            <a:extLst>
              <a:ext uri="{FF2B5EF4-FFF2-40B4-BE49-F238E27FC236}">
                <a16:creationId xmlns:a16="http://schemas.microsoft.com/office/drawing/2014/main" id="{377D5919-938F-F44A-8A10-19F2016908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9664" y="2129590"/>
            <a:ext cx="2469790" cy="1391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EEBDB72-9090-F14A-931F-58ECB62235A4}"/>
              </a:ext>
            </a:extLst>
          </p:cNvPr>
          <p:cNvSpPr/>
          <p:nvPr/>
        </p:nvSpPr>
        <p:spPr>
          <a:xfrm>
            <a:off x="801952" y="3748280"/>
            <a:ext cx="17331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" altLang="ja-JP" sz="1400" b="1" i="1" dirty="0">
                <a:solidFill>
                  <a:schemeClr val="accent3"/>
                </a:solidFill>
                <a:latin typeface="IBM Plex Sans Light" panose="020B0403050203000203" pitchFamily="34" charset="0"/>
              </a:rPr>
              <a:t>A.)</a:t>
            </a:r>
            <a:r>
              <a:rPr lang="en" altLang="ja-JP" sz="1400" i="1" dirty="0">
                <a:solidFill>
                  <a:schemeClr val="accent3"/>
                </a:solidFill>
                <a:latin typeface="IBM Plex Sans Light" panose="020B0403050203000203" pitchFamily="34" charset="0"/>
              </a:rPr>
              <a:t> A natural  image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6DC18C5-B31B-4648-B130-B797B7FE3996}"/>
              </a:ext>
            </a:extLst>
          </p:cNvPr>
          <p:cNvSpPr/>
          <p:nvPr/>
        </p:nvSpPr>
        <p:spPr>
          <a:xfrm>
            <a:off x="3750300" y="4388759"/>
            <a:ext cx="164340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" altLang="ja-JP" sz="1400" b="1" i="1" dirty="0">
                <a:solidFill>
                  <a:schemeClr val="accent3"/>
                </a:solidFill>
                <a:latin typeface="IBM Plex Sans Light" panose="020B0403050203000203" pitchFamily="34" charset="0"/>
              </a:rPr>
              <a:t>B.)</a:t>
            </a:r>
            <a:r>
              <a:rPr lang="en" altLang="ja-JP" sz="1400" i="1" dirty="0">
                <a:solidFill>
                  <a:schemeClr val="accent3"/>
                </a:solidFill>
                <a:latin typeface="IBM Plex Sans Light" panose="020B0403050203000203" pitchFamily="34" charset="0"/>
              </a:rPr>
              <a:t> A tram network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42F9493-14D0-254B-9B7C-34C343FA6ECE}"/>
              </a:ext>
            </a:extLst>
          </p:cNvPr>
          <p:cNvSpPr/>
          <p:nvPr/>
        </p:nvSpPr>
        <p:spPr>
          <a:xfrm>
            <a:off x="6830096" y="3594391"/>
            <a:ext cx="129073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" altLang="ja-JP" sz="1400" b="1" i="1" dirty="0">
                <a:solidFill>
                  <a:schemeClr val="accent3"/>
                </a:solidFill>
                <a:latin typeface="IBM Plex Sans Light" panose="020B0403050203000203" pitchFamily="34" charset="0"/>
              </a:rPr>
              <a:t>C.)</a:t>
            </a:r>
            <a:r>
              <a:rPr lang="en" altLang="ja-JP" sz="1400" i="1" dirty="0">
                <a:solidFill>
                  <a:schemeClr val="accent3"/>
                </a:solidFill>
                <a:latin typeface="IBM Plex Sans Light" panose="020B0403050203000203" pitchFamily="34" charset="0"/>
              </a:rPr>
              <a:t> A sentence</a:t>
            </a:r>
          </a:p>
        </p:txBody>
      </p:sp>
    </p:spTree>
    <p:extLst>
      <p:ext uri="{BB962C8B-B14F-4D97-AF65-F5344CB8AC3E}">
        <p14:creationId xmlns:p14="http://schemas.microsoft.com/office/powerpoint/2010/main" val="4765267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28DEAB8-235C-084B-AE54-E117EB4A72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146" y="112942"/>
            <a:ext cx="4808987" cy="479823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  <a:latin typeface="IBM Plex Sans"/>
              </a:rPr>
              <a:t>Question time</a:t>
            </a:r>
            <a:endParaRPr lang="en-CH" dirty="0">
              <a:solidFill>
                <a:schemeClr val="bg1"/>
              </a:solidFill>
              <a:latin typeface="IBM Plex San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0569232-8A1C-2C4C-A97A-72A63118FC36}"/>
              </a:ext>
            </a:extLst>
          </p:cNvPr>
          <p:cNvSpPr/>
          <p:nvPr/>
        </p:nvSpPr>
        <p:spPr>
          <a:xfrm>
            <a:off x="195482" y="741164"/>
            <a:ext cx="62039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" altLang="ja-JP" dirty="0">
                <a:solidFill>
                  <a:schemeClr val="accent3"/>
                </a:solidFill>
                <a:latin typeface="IBM Plex Sans Light" panose="020B0403050203000203" pitchFamily="34" charset="0"/>
              </a:rPr>
              <a:t>Which one(s) of these data can be represented as a graph ?</a:t>
            </a:r>
          </a:p>
        </p:txBody>
      </p:sp>
      <p:pic>
        <p:nvPicPr>
          <p:cNvPr id="1028" name="Picture 4" descr="Zurich tram newslog - regular updates and news from the Zürich tram system  (2009)">
            <a:extLst>
              <a:ext uri="{FF2B5EF4-FFF2-40B4-BE49-F238E27FC236}">
                <a16:creationId xmlns:a16="http://schemas.microsoft.com/office/drawing/2014/main" id="{B806526D-93D5-EA4E-B413-D9B2A2B13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0655" y="1318113"/>
            <a:ext cx="2262689" cy="3016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ello, My Name Is_ Stock Footage Video (100% Royalty-free) 2971915 |  Shutterstock">
            <a:extLst>
              <a:ext uri="{FF2B5EF4-FFF2-40B4-BE49-F238E27FC236}">
                <a16:creationId xmlns:a16="http://schemas.microsoft.com/office/drawing/2014/main" id="{377D5919-938F-F44A-8A10-19F2016908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9664" y="2129590"/>
            <a:ext cx="2469790" cy="1391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6F914B9F-0D8D-3E46-97D6-797034B78B41}"/>
              </a:ext>
            </a:extLst>
          </p:cNvPr>
          <p:cNvGrpSpPr/>
          <p:nvPr/>
        </p:nvGrpSpPr>
        <p:grpSpPr>
          <a:xfrm>
            <a:off x="434547" y="2012846"/>
            <a:ext cx="2467978" cy="2043211"/>
            <a:chOff x="434547" y="2012846"/>
            <a:chExt cx="2467978" cy="2043211"/>
          </a:xfrm>
        </p:grpSpPr>
        <p:pic>
          <p:nvPicPr>
            <p:cNvPr id="1026" name="Picture 2" descr="How we found coronavirus in a cat">
              <a:extLst>
                <a:ext uri="{FF2B5EF4-FFF2-40B4-BE49-F238E27FC236}">
                  <a16:creationId xmlns:a16="http://schemas.microsoft.com/office/drawing/2014/main" id="{3E8CE12E-677A-454C-ACB8-CC3F971DB70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4547" y="2012846"/>
              <a:ext cx="2467978" cy="16387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EEBDB72-9090-F14A-931F-58ECB62235A4}"/>
                </a:ext>
              </a:extLst>
            </p:cNvPr>
            <p:cNvSpPr/>
            <p:nvPr/>
          </p:nvSpPr>
          <p:spPr>
            <a:xfrm>
              <a:off x="801952" y="3748280"/>
              <a:ext cx="1733167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" altLang="ja-JP" sz="1400" b="1" i="1" dirty="0">
                  <a:solidFill>
                    <a:schemeClr val="accent3"/>
                  </a:solidFill>
                  <a:latin typeface="IBM Plex Sans Light" panose="020B0403050203000203" pitchFamily="34" charset="0"/>
                </a:rPr>
                <a:t>A.)</a:t>
              </a:r>
              <a:r>
                <a:rPr lang="en" altLang="ja-JP" sz="1400" i="1" dirty="0">
                  <a:solidFill>
                    <a:schemeClr val="accent3"/>
                  </a:solidFill>
                  <a:latin typeface="IBM Plex Sans Light" panose="020B0403050203000203" pitchFamily="34" charset="0"/>
                </a:rPr>
                <a:t> A natural  image</a:t>
              </a: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36DC18C5-B31B-4648-B130-B797B7FE3996}"/>
              </a:ext>
            </a:extLst>
          </p:cNvPr>
          <p:cNvSpPr/>
          <p:nvPr/>
        </p:nvSpPr>
        <p:spPr>
          <a:xfrm>
            <a:off x="3750300" y="4388759"/>
            <a:ext cx="164340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" altLang="ja-JP" sz="1400" b="1" i="1" dirty="0">
                <a:solidFill>
                  <a:schemeClr val="accent3"/>
                </a:solidFill>
                <a:latin typeface="IBM Plex Sans Light" panose="020B0403050203000203" pitchFamily="34" charset="0"/>
              </a:rPr>
              <a:t>B.)</a:t>
            </a:r>
            <a:r>
              <a:rPr lang="en" altLang="ja-JP" sz="1400" i="1" dirty="0">
                <a:solidFill>
                  <a:schemeClr val="accent3"/>
                </a:solidFill>
                <a:latin typeface="IBM Plex Sans Light" panose="020B0403050203000203" pitchFamily="34" charset="0"/>
              </a:rPr>
              <a:t> A tram network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42F9493-14D0-254B-9B7C-34C343FA6ECE}"/>
              </a:ext>
            </a:extLst>
          </p:cNvPr>
          <p:cNvSpPr/>
          <p:nvPr/>
        </p:nvSpPr>
        <p:spPr>
          <a:xfrm>
            <a:off x="6830096" y="3594391"/>
            <a:ext cx="129073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" altLang="ja-JP" sz="1400" b="1" i="1" dirty="0">
                <a:solidFill>
                  <a:schemeClr val="accent3"/>
                </a:solidFill>
                <a:latin typeface="IBM Plex Sans Light" panose="020B0403050203000203" pitchFamily="34" charset="0"/>
              </a:rPr>
              <a:t>C.)</a:t>
            </a:r>
            <a:r>
              <a:rPr lang="en" altLang="ja-JP" sz="1400" i="1" dirty="0">
                <a:solidFill>
                  <a:schemeClr val="accent3"/>
                </a:solidFill>
                <a:latin typeface="IBM Plex Sans Light" panose="020B0403050203000203" pitchFamily="34" charset="0"/>
              </a:rPr>
              <a:t> A sentence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D2F368AA-46EF-4746-923A-DADD0D74AE8B}"/>
              </a:ext>
            </a:extLst>
          </p:cNvPr>
          <p:cNvSpPr/>
          <p:nvPr/>
        </p:nvSpPr>
        <p:spPr bwMode="auto">
          <a:xfrm>
            <a:off x="149145" y="1415305"/>
            <a:ext cx="2940989" cy="2919726"/>
          </a:xfrm>
          <a:prstGeom prst="roundRect">
            <a:avLst/>
          </a:prstGeom>
          <a:noFill/>
          <a:ln>
            <a:solidFill>
              <a:srgbClr val="05D020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CH" sz="2400" b="0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highlight>
                <a:srgbClr val="00FF00"/>
              </a:highlight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94E19BF1-C679-0A44-BD4C-AEE8163DC07B}"/>
              </a:ext>
            </a:extLst>
          </p:cNvPr>
          <p:cNvSpPr/>
          <p:nvPr/>
        </p:nvSpPr>
        <p:spPr bwMode="auto">
          <a:xfrm>
            <a:off x="3151303" y="1164224"/>
            <a:ext cx="2841392" cy="3532312"/>
          </a:xfrm>
          <a:prstGeom prst="roundRect">
            <a:avLst/>
          </a:prstGeom>
          <a:noFill/>
          <a:ln>
            <a:solidFill>
              <a:srgbClr val="05D020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CH" sz="2400" b="0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highlight>
                <a:srgbClr val="00FF00"/>
              </a:highlight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E3CBD76D-B509-0F41-9CA8-A4DBEDA900FE}"/>
              </a:ext>
            </a:extLst>
          </p:cNvPr>
          <p:cNvSpPr/>
          <p:nvPr/>
        </p:nvSpPr>
        <p:spPr bwMode="auto">
          <a:xfrm>
            <a:off x="6053863" y="1933730"/>
            <a:ext cx="2841392" cy="2031167"/>
          </a:xfrm>
          <a:prstGeom prst="roundRect">
            <a:avLst/>
          </a:prstGeom>
          <a:noFill/>
          <a:ln>
            <a:solidFill>
              <a:srgbClr val="05D020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CH" sz="2400" b="0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highlight>
                <a:srgbClr val="00FF00"/>
              </a:highlight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98633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DFDD0DFC-2A3D-0741-895E-26F19EF879BF}"/>
              </a:ext>
            </a:extLst>
          </p:cNvPr>
          <p:cNvSpPr/>
          <p:nvPr/>
        </p:nvSpPr>
        <p:spPr bwMode="auto">
          <a:xfrm>
            <a:off x="553891" y="753060"/>
            <a:ext cx="8150955" cy="3794877"/>
          </a:xfrm>
          <a:prstGeom prst="roundRect">
            <a:avLst/>
          </a:prstGeom>
          <a:solidFill>
            <a:schemeClr val="bg1"/>
          </a:solidFill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CH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28DEAB8-235C-084B-AE54-E117EB4A72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146" y="112942"/>
            <a:ext cx="5822283" cy="479823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  <a:latin typeface="IBM Plex Sans"/>
              </a:rPr>
              <a:t>Graph Neural Networks: 10 years of evolution</a:t>
            </a:r>
            <a:endParaRPr lang="en-CH" dirty="0">
              <a:solidFill>
                <a:schemeClr val="bg1"/>
              </a:solidFill>
              <a:latin typeface="IBM Plex Sans"/>
            </a:endParaRPr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D76E73DB-2B25-7444-9D9F-03A6E74E92C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01"/>
          <a:stretch/>
        </p:blipFill>
        <p:spPr>
          <a:xfrm>
            <a:off x="1293395" y="1086787"/>
            <a:ext cx="6858000" cy="313697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42247AF-3ABC-C645-AA43-16D624687F1C}"/>
              </a:ext>
            </a:extLst>
          </p:cNvPr>
          <p:cNvSpPr/>
          <p:nvPr/>
        </p:nvSpPr>
        <p:spPr>
          <a:xfrm>
            <a:off x="5073" y="4708232"/>
            <a:ext cx="21675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" altLang="ja-JP" sz="1400" dirty="0">
                <a:solidFill>
                  <a:schemeClr val="accent3"/>
                </a:solidFill>
                <a:latin typeface="IBM Plex Sans Light" panose="020B0403050203000203" pitchFamily="34" charset="0"/>
              </a:rPr>
              <a:t>Source: </a:t>
            </a:r>
            <a:r>
              <a:rPr lang="en" altLang="ja-JP" sz="1100" dirty="0">
                <a:solidFill>
                  <a:schemeClr val="accent3"/>
                </a:solidFill>
                <a:latin typeface="IBM Plex Sans Light" panose="020B0403050203000203" pitchFamily="34" charset="0"/>
              </a:rPr>
              <a:t>Xavier Bresson, 2020</a:t>
            </a:r>
            <a:endParaRPr lang="en" altLang="ja-JP" sz="1400" dirty="0">
              <a:solidFill>
                <a:schemeClr val="accent3"/>
              </a:solidFill>
              <a:latin typeface="IBM Plex Sans Light" panose="020B040305020300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22493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28DEAB8-235C-084B-AE54-E117EB4A72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146" y="112942"/>
            <a:ext cx="6275717" cy="479823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  <a:latin typeface="IBM Plex Sans"/>
              </a:rPr>
              <a:t>From 2D convolution to graph convolution</a:t>
            </a:r>
            <a:endParaRPr lang="en-CH" dirty="0">
              <a:solidFill>
                <a:schemeClr val="bg1"/>
              </a:solidFill>
              <a:latin typeface="IBM Plex San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0569232-8A1C-2C4C-A97A-72A63118FC36}"/>
              </a:ext>
            </a:extLst>
          </p:cNvPr>
          <p:cNvSpPr/>
          <p:nvPr/>
        </p:nvSpPr>
        <p:spPr>
          <a:xfrm>
            <a:off x="159662" y="584751"/>
            <a:ext cx="60708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ja-JP" dirty="0">
                <a:solidFill>
                  <a:schemeClr val="accent3"/>
                </a:solidFill>
                <a:latin typeface="IBM Plex Sans Light" panose="020B0403050203000203" pitchFamily="34" charset="0"/>
              </a:rPr>
              <a:t>How to extend the 2D convolution to arbitrary structures? </a:t>
            </a:r>
          </a:p>
        </p:txBody>
      </p:sp>
      <p:pic>
        <p:nvPicPr>
          <p:cNvPr id="3" name="Picture 2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B827EB57-B0B1-7D44-9BB2-AEE277ADC0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1693" y="1377982"/>
            <a:ext cx="3420613" cy="2858055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A21522A-4A9B-F040-B6E7-67BF4AB739D0}"/>
              </a:ext>
            </a:extLst>
          </p:cNvPr>
          <p:cNvSpPr/>
          <p:nvPr/>
        </p:nvSpPr>
        <p:spPr bwMode="auto">
          <a:xfrm>
            <a:off x="237869" y="2310061"/>
            <a:ext cx="2432148" cy="1094875"/>
          </a:xfrm>
          <a:prstGeom prst="roundRect">
            <a:avLst/>
          </a:prstGeom>
          <a:solidFill>
            <a:schemeClr val="bg1"/>
          </a:solidFill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" altLang="ja-JP" sz="1400" dirty="0">
                <a:solidFill>
                  <a:schemeClr val="tx1"/>
                </a:solidFill>
                <a:latin typeface="IBM Plex Sans Light" panose="020B0403050203000203" pitchFamily="34" charset="0"/>
              </a:rPr>
              <a:t>2D convolution:</a:t>
            </a:r>
          </a:p>
          <a:p>
            <a:pPr algn="ctr"/>
            <a:r>
              <a:rPr lang="en" altLang="ja-JP" sz="1000" dirty="0">
                <a:solidFill>
                  <a:schemeClr val="tx1"/>
                </a:solidFill>
                <a:latin typeface="IBM Plex Sans Light" panose="020B0403050203000203" pitchFamily="34" charset="0"/>
              </a:rPr>
              <a:t>grid graph where each pixel</a:t>
            </a:r>
          </a:p>
          <a:p>
            <a:pPr algn="ctr"/>
            <a:r>
              <a:rPr lang="en" altLang="ja-JP" sz="1000" dirty="0">
                <a:solidFill>
                  <a:schemeClr val="tx1"/>
                </a:solidFill>
                <a:latin typeface="IBM Plex Sans Light" panose="020B0403050203000203" pitchFamily="34" charset="0"/>
              </a:rPr>
              <a:t>is connected to its adjacent pixels</a:t>
            </a:r>
          </a:p>
          <a:p>
            <a:endParaRPr lang="en" altLang="ja-JP" sz="1100" dirty="0">
              <a:solidFill>
                <a:schemeClr val="tx1"/>
              </a:solidFill>
              <a:latin typeface="IBM Plex Sans Light" panose="020B0403050203000203" pitchFamily="34" charset="0"/>
            </a:endParaRPr>
          </a:p>
          <a:p>
            <a:pPr algn="ctr"/>
            <a:r>
              <a:rPr lang="en" altLang="ja-JP" sz="1400" dirty="0">
                <a:solidFill>
                  <a:schemeClr val="tx1"/>
                </a:solidFill>
                <a:latin typeface="IBM Plex Sans Light" panose="020B0403050203000203" pitchFamily="34" charset="0"/>
              </a:rPr>
              <a:t>Ordered </a:t>
            </a:r>
            <a:r>
              <a:rPr lang="en" altLang="ja-JP" sz="1000" dirty="0">
                <a:solidFill>
                  <a:schemeClr val="tx1"/>
                </a:solidFill>
                <a:latin typeface="IBM Plex Sans Light" panose="020B0403050203000203" pitchFamily="34" charset="0"/>
              </a:rPr>
              <a:t>and </a:t>
            </a:r>
            <a:r>
              <a:rPr lang="en" altLang="ja-JP" sz="1400" dirty="0">
                <a:solidFill>
                  <a:schemeClr val="tx1"/>
                </a:solidFill>
                <a:latin typeface="IBM Plex Sans Light" panose="020B0403050203000203" pitchFamily="34" charset="0"/>
              </a:rPr>
              <a:t>fixed-size</a:t>
            </a:r>
          </a:p>
          <a:p>
            <a:pPr marL="0" marR="0" indent="0" algn="ctr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CH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47F49E37-4608-694A-A40B-AB4C08A5D11C}"/>
              </a:ext>
            </a:extLst>
          </p:cNvPr>
          <p:cNvSpPr/>
          <p:nvPr/>
        </p:nvSpPr>
        <p:spPr bwMode="auto">
          <a:xfrm>
            <a:off x="6467964" y="2300469"/>
            <a:ext cx="2432148" cy="820571"/>
          </a:xfrm>
          <a:prstGeom prst="roundRect">
            <a:avLst/>
          </a:prstGeom>
          <a:solidFill>
            <a:schemeClr val="bg1"/>
          </a:solidFill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H" sz="14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IBM Plex Sans Light" panose="020B0403050203000203" pitchFamily="34" charset="0"/>
                <a:ea typeface="IBM Plex Sans" charset="0"/>
                <a:cs typeface="IBM Plex Sans" charset="0"/>
              </a:rPr>
              <a:t>Graph convolution:</a:t>
            </a:r>
          </a:p>
          <a:p>
            <a:pPr marL="0" marR="0" indent="0" algn="ctr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H" sz="10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IBM Plex Sans Light" panose="020B0403050203000203" pitchFamily="34" charset="0"/>
                <a:ea typeface="IBM Plex Sans" charset="0"/>
                <a:cs typeface="IBM Plex Sans" charset="0"/>
              </a:rPr>
              <a:t>Arbitrary </a:t>
            </a:r>
            <a:r>
              <a:rPr kumimoji="0" lang="en-CH" sz="16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IBM Plex Sans Light" panose="020B0403050203000203" pitchFamily="34" charset="0"/>
                <a:ea typeface="IBM Plex Sans" charset="0"/>
                <a:cs typeface="IBM Plex Sans" charset="0"/>
              </a:rPr>
              <a:t>context</a:t>
            </a:r>
            <a:r>
              <a:rPr kumimoji="0" lang="en-CH" sz="10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IBM Plex Sans Light" panose="020B0403050203000203" pitchFamily="34" charset="0"/>
                <a:ea typeface="IBM Plex Sans" charset="0"/>
                <a:cs typeface="IBM Plex Sans" charset="0"/>
              </a:rPr>
              <a:t> and </a:t>
            </a:r>
            <a:r>
              <a:rPr kumimoji="0" lang="en-CH" sz="14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IBM Plex Sans Light" panose="020B0403050203000203" pitchFamily="34" charset="0"/>
                <a:ea typeface="IBM Plex Sans" charset="0"/>
                <a:cs typeface="IBM Plex Sans" charset="0"/>
              </a:rPr>
              <a:t>neighboorhood</a:t>
            </a:r>
            <a:endParaRPr kumimoji="0" lang="en-CH" sz="100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IBM Plex Sans Light" panose="020B0403050203000203" pitchFamily="34" charset="0"/>
              <a:ea typeface="IBM Plex Sans" charset="0"/>
              <a:cs typeface="IBM Plex Sans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7600D1D-DA1E-374B-944B-1091A63F6352}"/>
              </a:ext>
            </a:extLst>
          </p:cNvPr>
          <p:cNvSpPr/>
          <p:nvPr/>
        </p:nvSpPr>
        <p:spPr>
          <a:xfrm>
            <a:off x="196635" y="4708232"/>
            <a:ext cx="178446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" altLang="ja-JP" sz="1400" dirty="0">
                <a:solidFill>
                  <a:schemeClr val="accent3"/>
                </a:solidFill>
                <a:latin typeface="IBM Plex Sans Light" panose="020B0403050203000203" pitchFamily="34" charset="0"/>
              </a:rPr>
              <a:t>Source: </a:t>
            </a:r>
            <a:r>
              <a:rPr lang="en" altLang="ja-JP" sz="1100" dirty="0">
                <a:solidFill>
                  <a:schemeClr val="accent3"/>
                </a:solidFill>
                <a:latin typeface="IBM Plex Sans Light" panose="020B0403050203000203" pitchFamily="34" charset="0"/>
              </a:rPr>
              <a:t>Wu et al., 2019</a:t>
            </a:r>
            <a:endParaRPr lang="en" altLang="ja-JP" sz="1400" dirty="0">
              <a:solidFill>
                <a:schemeClr val="accent3"/>
              </a:solidFill>
              <a:latin typeface="IBM Plex Sans Light" panose="020B0403050203000203" pitchFamily="34" charset="0"/>
            </a:endParaRPr>
          </a:p>
        </p:txBody>
      </p:sp>
      <p:cxnSp>
        <p:nvCxnSpPr>
          <p:cNvPr id="6" name="Curved Connector 5">
            <a:extLst>
              <a:ext uri="{FF2B5EF4-FFF2-40B4-BE49-F238E27FC236}">
                <a16:creationId xmlns:a16="http://schemas.microsoft.com/office/drawing/2014/main" id="{38061025-952C-4E4B-8DFF-6BD3058BAB2C}"/>
              </a:ext>
            </a:extLst>
          </p:cNvPr>
          <p:cNvCxnSpPr>
            <a:stCxn id="8" idx="2"/>
            <a:endCxn id="9" idx="2"/>
          </p:cNvCxnSpPr>
          <p:nvPr/>
        </p:nvCxnSpPr>
        <p:spPr bwMode="auto">
          <a:xfrm rot="5400000" flipH="1" flipV="1">
            <a:off x="4427042" y="147940"/>
            <a:ext cx="283896" cy="6230095"/>
          </a:xfrm>
          <a:prstGeom prst="curvedConnector3">
            <a:avLst>
              <a:gd name="adj1" fmla="val -495848"/>
            </a:avLst>
          </a:prstGeom>
          <a:ln w="38100">
            <a:prstDash val="sysDot"/>
            <a:headEnd type="none" w="med" len="med"/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69288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28DEAB8-235C-084B-AE54-E117EB4A72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146" y="112942"/>
            <a:ext cx="6275717" cy="479823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  <a:latin typeface="IBM Plex Sans"/>
              </a:rPr>
              <a:t>From 2D convolution to graph convolution</a:t>
            </a:r>
            <a:endParaRPr lang="en-CH" dirty="0">
              <a:solidFill>
                <a:schemeClr val="bg1"/>
              </a:solidFill>
              <a:latin typeface="IBM Plex San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0569232-8A1C-2C4C-A97A-72A63118FC36}"/>
              </a:ext>
            </a:extLst>
          </p:cNvPr>
          <p:cNvSpPr/>
          <p:nvPr/>
        </p:nvSpPr>
        <p:spPr>
          <a:xfrm>
            <a:off x="159662" y="584751"/>
            <a:ext cx="60708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ja-JP" dirty="0">
                <a:solidFill>
                  <a:schemeClr val="accent3"/>
                </a:solidFill>
                <a:latin typeface="IBM Plex Sans Light" panose="020B0403050203000203" pitchFamily="34" charset="0"/>
              </a:rPr>
              <a:t>How to extend the 2D convolution to arbitrary structures? </a:t>
            </a:r>
          </a:p>
        </p:txBody>
      </p:sp>
      <p:pic>
        <p:nvPicPr>
          <p:cNvPr id="3" name="Picture 2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B827EB57-B0B1-7D44-9BB2-AEE277ADC0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1693" y="1377982"/>
            <a:ext cx="3420613" cy="285805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Rounded Rectangle 7">
                <a:extLst>
                  <a:ext uri="{FF2B5EF4-FFF2-40B4-BE49-F238E27FC236}">
                    <a16:creationId xmlns:a16="http://schemas.microsoft.com/office/drawing/2014/main" id="{EA21522A-4A9B-F040-B6E7-67BF4AB739D0}"/>
                  </a:ext>
                </a:extLst>
              </p:cNvPr>
              <p:cNvSpPr/>
              <p:nvPr/>
            </p:nvSpPr>
            <p:spPr bwMode="auto">
              <a:xfrm>
                <a:off x="237869" y="2310061"/>
                <a:ext cx="2432148" cy="1094875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rgbClr val="FF000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horz" wrap="square" lIns="36000" tIns="36000" rIns="36000" bIns="3600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r>
                  <a:rPr lang="en" altLang="ja-JP" sz="1400" dirty="0">
                    <a:solidFill>
                      <a:schemeClr val="tx1"/>
                    </a:solidFill>
                    <a:latin typeface="IBM Plex Sans Light" panose="020B0403050203000203" pitchFamily="34" charset="0"/>
                  </a:rPr>
                  <a:t>2D convolution:</a:t>
                </a:r>
              </a:p>
              <a:p>
                <a:pPr algn="ctr"/>
                <a:r>
                  <a:rPr lang="en" altLang="ja-JP" sz="1000" dirty="0">
                    <a:solidFill>
                      <a:schemeClr val="tx1"/>
                    </a:solidFill>
                    <a:latin typeface="IBM Plex Sans Light" panose="020B0403050203000203" pitchFamily="34" charset="0"/>
                  </a:rPr>
                  <a:t>grid graph where each pixel</a:t>
                </a:r>
              </a:p>
              <a:p>
                <a:pPr algn="ctr"/>
                <a:r>
                  <a:rPr lang="en" altLang="ja-JP" sz="1000" dirty="0">
                    <a:solidFill>
                      <a:schemeClr val="tx1"/>
                    </a:solidFill>
                    <a:latin typeface="IBM Plex Sans Light" panose="020B0403050203000203" pitchFamily="34" charset="0"/>
                  </a:rPr>
                  <a:t>is connected to its adjacent pixels</a:t>
                </a:r>
              </a:p>
              <a:p>
                <a:pPr algn="ctr"/>
                <a:endParaRPr lang="en" altLang="ja-JP" sz="200" dirty="0">
                  <a:solidFill>
                    <a:schemeClr val="tx1"/>
                  </a:solidFill>
                  <a:latin typeface="IBM Plex Sans Light" panose="020B0403050203000203" pitchFamily="34" charset="0"/>
                </a:endParaRPr>
              </a:p>
              <a:p>
                <a:pPr algn="ctr" defTabSz="685983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05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IBM Plex Sans" charset="0"/>
                          <a:cs typeface="IBM Plex Sans" charset="0"/>
                        </a:rPr>
                        <m:t>𝑦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en-US" sz="105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IBM Plex Sans" charset="0"/>
                              <a:cs typeface="IBM Plex Sans" charset="0"/>
                            </a:rPr>
                          </m:ctrlPr>
                        </m:dPr>
                        <m:e>
                          <m:r>
                            <a:rPr kumimoji="0" lang="en-US" sz="105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IBM Plex Sans" charset="0"/>
                              <a:cs typeface="IBM Plex Sans" charset="0"/>
                            </a:rPr>
                            <m:t>𝑖</m:t>
                          </m:r>
                          <m:r>
                            <a:rPr kumimoji="0" lang="en-US" sz="105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IBM Plex Sans" charset="0"/>
                              <a:cs typeface="IBM Plex Sans" charset="0"/>
                            </a:rPr>
                            <m:t>,</m:t>
                          </m:r>
                          <m:r>
                            <a:rPr kumimoji="0" lang="en-US" sz="105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IBM Plex Sans" charset="0"/>
                              <a:cs typeface="IBM Plex Sans" charset="0"/>
                            </a:rPr>
                            <m:t>𝑗</m:t>
                          </m:r>
                        </m:e>
                      </m:d>
                      <m:r>
                        <a:rPr kumimoji="0" lang="en-US" sz="105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IBM Plex Sans" charset="0"/>
                          <a:cs typeface="IBM Plex Sans" charset="0"/>
                        </a:rPr>
                        <m:t>=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kumimoji="0" lang="en-US" sz="105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sz="105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sz="105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05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05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sz="105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105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  <m:r>
                                <a:rPr lang="en-US" sz="105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105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05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sz="105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05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05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105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05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105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05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05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kumimoji="0" lang="en-CH" sz="105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IBM Plex Sans" charset="0"/>
                  <a:ea typeface="IBM Plex Sans" charset="0"/>
                  <a:cs typeface="IBM Plex Sans" charset="0"/>
                </a:endParaRPr>
              </a:p>
            </p:txBody>
          </p:sp>
        </mc:Choice>
        <mc:Fallback>
          <p:sp>
            <p:nvSpPr>
              <p:cNvPr id="8" name="Rounded Rectangle 7">
                <a:extLst>
                  <a:ext uri="{FF2B5EF4-FFF2-40B4-BE49-F238E27FC236}">
                    <a16:creationId xmlns:a16="http://schemas.microsoft.com/office/drawing/2014/main" id="{EA21522A-4A9B-F040-B6E7-67BF4AB739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37869" y="2310061"/>
                <a:ext cx="2432148" cy="1094875"/>
              </a:xfrm>
              <a:prstGeom prst="roundRect">
                <a:avLst/>
              </a:prstGeom>
              <a:blipFill>
                <a:blip r:embed="rId4"/>
                <a:stretch>
                  <a:fillRect b="-68539"/>
                </a:stretch>
              </a:blipFill>
              <a:ln>
                <a:solidFill>
                  <a:srgbClr val="FF0000"/>
                </a:solidFill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47F49E37-4608-694A-A40B-AB4C08A5D11C}"/>
              </a:ext>
            </a:extLst>
          </p:cNvPr>
          <p:cNvSpPr/>
          <p:nvPr/>
        </p:nvSpPr>
        <p:spPr bwMode="auto">
          <a:xfrm>
            <a:off x="6467964" y="2300469"/>
            <a:ext cx="2432148" cy="820571"/>
          </a:xfrm>
          <a:prstGeom prst="roundRect">
            <a:avLst/>
          </a:prstGeom>
          <a:solidFill>
            <a:schemeClr val="bg1"/>
          </a:solidFill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H" sz="14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IBM Plex Sans Light" panose="020B0403050203000203" pitchFamily="34" charset="0"/>
                <a:ea typeface="IBM Plex Sans" charset="0"/>
                <a:cs typeface="IBM Plex Sans" charset="0"/>
              </a:rPr>
              <a:t>Graph convolution:</a:t>
            </a:r>
          </a:p>
          <a:p>
            <a:pPr marL="0" marR="0" indent="0" algn="ctr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H" sz="10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IBM Plex Sans Light" panose="020B0403050203000203" pitchFamily="34" charset="0"/>
                <a:ea typeface="IBM Plex Sans" charset="0"/>
                <a:cs typeface="IBM Plex Sans" charset="0"/>
              </a:rPr>
              <a:t>Arbitrary </a:t>
            </a:r>
            <a:r>
              <a:rPr kumimoji="0" lang="en-CH" sz="16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IBM Plex Sans Light" panose="020B0403050203000203" pitchFamily="34" charset="0"/>
                <a:ea typeface="IBM Plex Sans" charset="0"/>
                <a:cs typeface="IBM Plex Sans" charset="0"/>
              </a:rPr>
              <a:t>context</a:t>
            </a:r>
            <a:r>
              <a:rPr kumimoji="0" lang="en-CH" sz="10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IBM Plex Sans Light" panose="020B0403050203000203" pitchFamily="34" charset="0"/>
                <a:ea typeface="IBM Plex Sans" charset="0"/>
                <a:cs typeface="IBM Plex Sans" charset="0"/>
              </a:rPr>
              <a:t> and </a:t>
            </a:r>
            <a:r>
              <a:rPr kumimoji="0" lang="en-CH" sz="14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IBM Plex Sans Light" panose="020B0403050203000203" pitchFamily="34" charset="0"/>
                <a:ea typeface="IBM Plex Sans" charset="0"/>
                <a:cs typeface="IBM Plex Sans" charset="0"/>
              </a:rPr>
              <a:t>neighboorhood</a:t>
            </a:r>
            <a:endParaRPr kumimoji="0" lang="en-CH" sz="100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IBM Plex Sans Light" panose="020B0403050203000203" pitchFamily="34" charset="0"/>
              <a:ea typeface="IBM Plex Sans" charset="0"/>
              <a:cs typeface="IBM Plex Sans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7600D1D-DA1E-374B-944B-1091A63F6352}"/>
              </a:ext>
            </a:extLst>
          </p:cNvPr>
          <p:cNvSpPr/>
          <p:nvPr/>
        </p:nvSpPr>
        <p:spPr>
          <a:xfrm>
            <a:off x="196635" y="4708232"/>
            <a:ext cx="178446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" altLang="ja-JP" sz="1400" dirty="0">
                <a:solidFill>
                  <a:schemeClr val="accent3"/>
                </a:solidFill>
                <a:latin typeface="IBM Plex Sans Light" panose="020B0403050203000203" pitchFamily="34" charset="0"/>
              </a:rPr>
              <a:t>Source: </a:t>
            </a:r>
            <a:r>
              <a:rPr lang="en" altLang="ja-JP" sz="1100" dirty="0">
                <a:solidFill>
                  <a:schemeClr val="accent3"/>
                </a:solidFill>
                <a:latin typeface="IBM Plex Sans Light" panose="020B0403050203000203" pitchFamily="34" charset="0"/>
              </a:rPr>
              <a:t>Wu et al., 2019</a:t>
            </a:r>
            <a:endParaRPr lang="en" altLang="ja-JP" sz="1400" dirty="0">
              <a:solidFill>
                <a:schemeClr val="accent3"/>
              </a:solidFill>
              <a:latin typeface="IBM Plex Sans Light" panose="020B0403050203000203" pitchFamily="34" charset="0"/>
            </a:endParaRPr>
          </a:p>
        </p:txBody>
      </p:sp>
      <p:cxnSp>
        <p:nvCxnSpPr>
          <p:cNvPr id="6" name="Curved Connector 5">
            <a:extLst>
              <a:ext uri="{FF2B5EF4-FFF2-40B4-BE49-F238E27FC236}">
                <a16:creationId xmlns:a16="http://schemas.microsoft.com/office/drawing/2014/main" id="{38061025-952C-4E4B-8DFF-6BD3058BAB2C}"/>
              </a:ext>
            </a:extLst>
          </p:cNvPr>
          <p:cNvCxnSpPr>
            <a:stCxn id="8" idx="2"/>
            <a:endCxn id="9" idx="2"/>
          </p:cNvCxnSpPr>
          <p:nvPr/>
        </p:nvCxnSpPr>
        <p:spPr bwMode="auto">
          <a:xfrm rot="5400000" flipH="1" flipV="1">
            <a:off x="4427042" y="147940"/>
            <a:ext cx="283896" cy="6230095"/>
          </a:xfrm>
          <a:prstGeom prst="curvedConnector3">
            <a:avLst>
              <a:gd name="adj1" fmla="val -495848"/>
            </a:avLst>
          </a:prstGeom>
          <a:ln w="38100">
            <a:prstDash val="sysDot"/>
            <a:headEnd type="none" w="med" len="med"/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35309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28DEAB8-235C-084B-AE54-E117EB4A72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146" y="112942"/>
            <a:ext cx="6275717" cy="479823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  <a:latin typeface="IBM Plex Sans"/>
              </a:rPr>
              <a:t>From 2D convolution to graph convolution</a:t>
            </a:r>
            <a:endParaRPr lang="en-CH" dirty="0">
              <a:solidFill>
                <a:schemeClr val="bg1"/>
              </a:solidFill>
              <a:latin typeface="IBM Plex San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0569232-8A1C-2C4C-A97A-72A63118FC36}"/>
              </a:ext>
            </a:extLst>
          </p:cNvPr>
          <p:cNvSpPr/>
          <p:nvPr/>
        </p:nvSpPr>
        <p:spPr>
          <a:xfrm>
            <a:off x="159662" y="584751"/>
            <a:ext cx="60708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ja-JP" dirty="0">
                <a:solidFill>
                  <a:schemeClr val="accent3"/>
                </a:solidFill>
                <a:latin typeface="IBM Plex Sans Light" panose="020B0403050203000203" pitchFamily="34" charset="0"/>
              </a:rPr>
              <a:t>How to extend the 2D convolution to arbitrary structures? </a:t>
            </a:r>
          </a:p>
        </p:txBody>
      </p:sp>
      <p:pic>
        <p:nvPicPr>
          <p:cNvPr id="3" name="Picture 2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B827EB57-B0B1-7D44-9BB2-AEE277ADC0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1693" y="1377982"/>
            <a:ext cx="3420613" cy="2858055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A21522A-4A9B-F040-B6E7-67BF4AB739D0}"/>
              </a:ext>
            </a:extLst>
          </p:cNvPr>
          <p:cNvSpPr/>
          <p:nvPr/>
        </p:nvSpPr>
        <p:spPr bwMode="auto">
          <a:xfrm>
            <a:off x="237869" y="2310061"/>
            <a:ext cx="2432148" cy="1094875"/>
          </a:xfrm>
          <a:prstGeom prst="roundRect">
            <a:avLst/>
          </a:prstGeom>
          <a:solidFill>
            <a:schemeClr val="bg1"/>
          </a:solidFill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" altLang="ja-JP" sz="1400" dirty="0">
                <a:solidFill>
                  <a:schemeClr val="tx1"/>
                </a:solidFill>
                <a:latin typeface="IBM Plex Sans Light" panose="020B0403050203000203" pitchFamily="34" charset="0"/>
              </a:rPr>
              <a:t>2D convolution:</a:t>
            </a:r>
          </a:p>
          <a:p>
            <a:pPr algn="ctr"/>
            <a:r>
              <a:rPr lang="en" altLang="ja-JP" sz="1000" dirty="0">
                <a:solidFill>
                  <a:schemeClr val="tx1"/>
                </a:solidFill>
                <a:latin typeface="IBM Plex Sans Light" panose="020B0403050203000203" pitchFamily="34" charset="0"/>
              </a:rPr>
              <a:t>grid graph where each pixel</a:t>
            </a:r>
          </a:p>
          <a:p>
            <a:pPr algn="ctr"/>
            <a:r>
              <a:rPr lang="en" altLang="ja-JP" sz="1000" dirty="0">
                <a:solidFill>
                  <a:schemeClr val="tx1"/>
                </a:solidFill>
                <a:latin typeface="IBM Plex Sans Light" panose="020B0403050203000203" pitchFamily="34" charset="0"/>
              </a:rPr>
              <a:t>is connected to its adjacent pixels</a:t>
            </a:r>
          </a:p>
          <a:p>
            <a:endParaRPr lang="en" altLang="ja-JP" sz="1100" dirty="0">
              <a:solidFill>
                <a:schemeClr val="tx1"/>
              </a:solidFill>
              <a:latin typeface="IBM Plex Sans Light" panose="020B0403050203000203" pitchFamily="34" charset="0"/>
            </a:endParaRPr>
          </a:p>
          <a:p>
            <a:pPr algn="ctr"/>
            <a:r>
              <a:rPr lang="en" altLang="ja-JP" sz="1400" dirty="0">
                <a:solidFill>
                  <a:schemeClr val="tx1"/>
                </a:solidFill>
                <a:latin typeface="IBM Plex Sans Light" panose="020B0403050203000203" pitchFamily="34" charset="0"/>
              </a:rPr>
              <a:t>Ordered </a:t>
            </a:r>
            <a:r>
              <a:rPr lang="en" altLang="ja-JP" sz="1000" dirty="0">
                <a:solidFill>
                  <a:schemeClr val="tx1"/>
                </a:solidFill>
                <a:latin typeface="IBM Plex Sans Light" panose="020B0403050203000203" pitchFamily="34" charset="0"/>
              </a:rPr>
              <a:t>and </a:t>
            </a:r>
            <a:r>
              <a:rPr lang="en" altLang="ja-JP" sz="1400" dirty="0">
                <a:solidFill>
                  <a:schemeClr val="tx1"/>
                </a:solidFill>
                <a:latin typeface="IBM Plex Sans Light" panose="020B0403050203000203" pitchFamily="34" charset="0"/>
              </a:rPr>
              <a:t>fixed-size</a:t>
            </a:r>
          </a:p>
          <a:p>
            <a:pPr marL="0" marR="0" indent="0" algn="ctr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CH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47F49E37-4608-694A-A40B-AB4C08A5D11C}"/>
              </a:ext>
            </a:extLst>
          </p:cNvPr>
          <p:cNvSpPr/>
          <p:nvPr/>
        </p:nvSpPr>
        <p:spPr bwMode="auto">
          <a:xfrm>
            <a:off x="6467964" y="2276403"/>
            <a:ext cx="2432148" cy="1583564"/>
          </a:xfrm>
          <a:prstGeom prst="roundRect">
            <a:avLst/>
          </a:prstGeom>
          <a:solidFill>
            <a:schemeClr val="bg1"/>
          </a:solidFill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H" sz="14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IBM Plex Sans Light" panose="020B0403050203000203" pitchFamily="34" charset="0"/>
                <a:ea typeface="IBM Plex Sans" charset="0"/>
                <a:cs typeface="IBM Plex Sans" charset="0"/>
              </a:rPr>
              <a:t>Graph convolution</a:t>
            </a:r>
          </a:p>
          <a:p>
            <a:pPr marL="0" marR="0" indent="0" algn="ctr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H" sz="14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IBM Plex Sans Light" panose="020B0403050203000203" pitchFamily="34" charset="0"/>
                <a:ea typeface="IBM Plex Sans" charset="0"/>
                <a:cs typeface="IBM Plex Sans" charset="0"/>
              </a:rPr>
              <a:t>needs to be:</a:t>
            </a:r>
          </a:p>
          <a:p>
            <a:pPr marL="171450" marR="0" indent="-171450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10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IBM Plex Sans Light" panose="020B0403050203000203" pitchFamily="34" charset="0"/>
                <a:ea typeface="IBM Plex Sans" charset="0"/>
                <a:cs typeface="IBM Plex Sans" charset="0"/>
              </a:rPr>
              <a:t>L</a:t>
            </a:r>
            <a:r>
              <a:rPr kumimoji="0" lang="en-CH" sz="10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IBM Plex Sans Light" panose="020B0403050203000203" pitchFamily="34" charset="0"/>
                <a:ea typeface="IBM Plex Sans" charset="0"/>
                <a:cs typeface="IBM Plex Sans" charset="0"/>
              </a:rPr>
              <a:t>ocal</a:t>
            </a:r>
          </a:p>
          <a:p>
            <a:pPr marL="171450" marR="0" indent="-171450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CH" sz="1000" dirty="0">
                <a:solidFill>
                  <a:schemeClr val="tx1"/>
                </a:solidFill>
                <a:latin typeface="IBM Plex Sans Light" panose="020B0403050203000203" pitchFamily="34" charset="0"/>
                <a:ea typeface="IBM Plex Sans" charset="0"/>
                <a:cs typeface="IBM Plex Sans" charset="0"/>
              </a:rPr>
              <a:t>Scales to an arbitrary number of neighbors </a:t>
            </a:r>
          </a:p>
          <a:p>
            <a:pPr marL="171450" marR="0" indent="-171450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CH" sz="1000" dirty="0">
                <a:solidFill>
                  <a:schemeClr val="tx1"/>
                </a:solidFill>
                <a:latin typeface="IBM Plex Sans Light" panose="020B0403050203000203" pitchFamily="34" charset="0"/>
                <a:ea typeface="IBM Plex Sans" charset="0"/>
                <a:cs typeface="IBM Plex Sans" charset="0"/>
              </a:rPr>
              <a:t>Scales to an arbitrary number of nodes</a:t>
            </a:r>
          </a:p>
          <a:p>
            <a:pPr marL="171450" indent="-171450" defTabSz="685983">
              <a:buFont typeface="Arial" panose="020B0604020202020204" pitchFamily="34" charset="0"/>
              <a:buChar char="•"/>
            </a:pPr>
            <a:r>
              <a:rPr lang="en-CH" sz="1000" dirty="0">
                <a:solidFill>
                  <a:schemeClr val="tx1"/>
                </a:solidFill>
                <a:latin typeface="IBM Plex Sans Light" panose="020B0403050203000203" pitchFamily="34" charset="0"/>
                <a:ea typeface="IBM Plex Sans" charset="0"/>
                <a:cs typeface="IBM Plex Sans" charset="0"/>
              </a:rPr>
              <a:t>Invariant to node permutation</a:t>
            </a:r>
          </a:p>
          <a:p>
            <a:pPr marL="171450" marR="0" indent="-171450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CH" sz="100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IBM Plex Sans Light" panose="020B0403050203000203" pitchFamily="34" charset="0"/>
              <a:ea typeface="IBM Plex Sans" charset="0"/>
              <a:cs typeface="IBM Plex Sans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7600D1D-DA1E-374B-944B-1091A63F6352}"/>
              </a:ext>
            </a:extLst>
          </p:cNvPr>
          <p:cNvSpPr/>
          <p:nvPr/>
        </p:nvSpPr>
        <p:spPr>
          <a:xfrm>
            <a:off x="218275" y="4708232"/>
            <a:ext cx="174118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" altLang="ja-JP" sz="1400" dirty="0">
                <a:solidFill>
                  <a:schemeClr val="accent3"/>
                </a:solidFill>
                <a:latin typeface="IBM Plex Sans Light" panose="020B0403050203000203" pitchFamily="34" charset="0"/>
              </a:rPr>
              <a:t>Source: </a:t>
            </a:r>
            <a:r>
              <a:rPr lang="en" altLang="ja-JP" sz="1100" dirty="0">
                <a:solidFill>
                  <a:schemeClr val="accent3"/>
                </a:solidFill>
                <a:latin typeface="IBM Plex Sans Light" panose="020B0403050203000203" pitchFamily="34" charset="0"/>
              </a:rPr>
              <a:t>Wu-</a:t>
            </a:r>
            <a:r>
              <a:rPr lang="en" altLang="ja-JP" sz="1100" dirty="0" err="1">
                <a:solidFill>
                  <a:schemeClr val="accent3"/>
                </a:solidFill>
                <a:latin typeface="IBM Plex Sans Light" panose="020B0403050203000203" pitchFamily="34" charset="0"/>
              </a:rPr>
              <a:t>Etal</a:t>
            </a:r>
            <a:r>
              <a:rPr lang="en" altLang="ja-JP" sz="1100" dirty="0">
                <a:solidFill>
                  <a:schemeClr val="accent3"/>
                </a:solidFill>
                <a:latin typeface="IBM Plex Sans Light" panose="020B0403050203000203" pitchFamily="34" charset="0"/>
              </a:rPr>
              <a:t>, 2019</a:t>
            </a:r>
            <a:endParaRPr lang="en" altLang="ja-JP" sz="1400" dirty="0">
              <a:solidFill>
                <a:schemeClr val="accent3"/>
              </a:solidFill>
              <a:latin typeface="IBM Plex Sans Light" panose="020B0403050203000203" pitchFamily="34" charset="0"/>
            </a:endParaRPr>
          </a:p>
        </p:txBody>
      </p:sp>
      <p:cxnSp>
        <p:nvCxnSpPr>
          <p:cNvPr id="11" name="Curved Connector 10">
            <a:extLst>
              <a:ext uri="{FF2B5EF4-FFF2-40B4-BE49-F238E27FC236}">
                <a16:creationId xmlns:a16="http://schemas.microsoft.com/office/drawing/2014/main" id="{7FF74E4B-6CA7-424A-AF8A-62297884E4C0}"/>
              </a:ext>
            </a:extLst>
          </p:cNvPr>
          <p:cNvCxnSpPr>
            <a:cxnSpLocks/>
            <a:stCxn id="8" idx="2"/>
            <a:endCxn id="9" idx="2"/>
          </p:cNvCxnSpPr>
          <p:nvPr/>
        </p:nvCxnSpPr>
        <p:spPr bwMode="auto">
          <a:xfrm rot="16200000" flipH="1">
            <a:off x="4341475" y="517403"/>
            <a:ext cx="455031" cy="6230095"/>
          </a:xfrm>
          <a:prstGeom prst="curvedConnector3">
            <a:avLst>
              <a:gd name="adj1" fmla="val 274512"/>
            </a:avLst>
          </a:prstGeom>
          <a:ln w="38100">
            <a:prstDash val="sysDot"/>
            <a:headEnd type="none" w="med" len="med"/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88422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28DEAB8-235C-084B-AE54-E117EB4A72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146" y="112942"/>
            <a:ext cx="6275717" cy="479823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  <a:latin typeface="IBM Plex Sans"/>
              </a:rPr>
              <a:t>Graph Neural Network</a:t>
            </a:r>
            <a:endParaRPr lang="en-CH" dirty="0">
              <a:solidFill>
                <a:schemeClr val="bg1"/>
              </a:solidFill>
              <a:latin typeface="IBM Plex San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0569232-8A1C-2C4C-A97A-72A63118FC36}"/>
              </a:ext>
            </a:extLst>
          </p:cNvPr>
          <p:cNvSpPr/>
          <p:nvPr/>
        </p:nvSpPr>
        <p:spPr>
          <a:xfrm>
            <a:off x="159662" y="584751"/>
            <a:ext cx="60708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ja-JP" dirty="0">
                <a:solidFill>
                  <a:schemeClr val="accent3"/>
                </a:solidFill>
                <a:latin typeface="IBM Plex Sans Light" panose="020B0403050203000203" pitchFamily="34" charset="0"/>
              </a:rPr>
              <a:t>How to extend the 2D convolution to arbitrary structures? 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97CA910-30A4-F149-8F5E-25807A5A532A}"/>
              </a:ext>
            </a:extLst>
          </p:cNvPr>
          <p:cNvGrpSpPr/>
          <p:nvPr/>
        </p:nvGrpSpPr>
        <p:grpSpPr>
          <a:xfrm>
            <a:off x="2483659" y="1523251"/>
            <a:ext cx="4176681" cy="1977078"/>
            <a:chOff x="228666" y="1667911"/>
            <a:chExt cx="4176681" cy="1977078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7DD840D1-2DD9-9246-8FAC-AC2ED6047122}"/>
                </a:ext>
              </a:extLst>
            </p:cNvPr>
            <p:cNvGrpSpPr/>
            <p:nvPr/>
          </p:nvGrpSpPr>
          <p:grpSpPr>
            <a:xfrm>
              <a:off x="228666" y="1667911"/>
              <a:ext cx="4176681" cy="1977078"/>
              <a:chOff x="228666" y="1667911"/>
              <a:chExt cx="4176681" cy="1977078"/>
            </a:xfrm>
          </p:grpSpPr>
          <p:sp>
            <p:nvSpPr>
              <p:cNvPr id="18" name="Rounded Rectangle 17">
                <a:extLst>
                  <a:ext uri="{FF2B5EF4-FFF2-40B4-BE49-F238E27FC236}">
                    <a16:creationId xmlns:a16="http://schemas.microsoft.com/office/drawing/2014/main" id="{5F3F799E-1A0C-E345-B42E-9EBC98FB45F0}"/>
                  </a:ext>
                </a:extLst>
              </p:cNvPr>
              <p:cNvSpPr/>
              <p:nvPr/>
            </p:nvSpPr>
            <p:spPr bwMode="auto">
              <a:xfrm>
                <a:off x="228666" y="1667911"/>
                <a:ext cx="4176681" cy="1977078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rgbClr val="FF000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horz" wrap="square" lIns="36000" tIns="36000" rIns="36000" bIns="3600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68598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CH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IBM Plex Sans" charset="0"/>
                  <a:ea typeface="IBM Plex Sans" charset="0"/>
                  <a:cs typeface="IBM Plex Sans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Rectangle 18">
                    <a:extLst>
                      <a:ext uri="{FF2B5EF4-FFF2-40B4-BE49-F238E27FC236}">
                        <a16:creationId xmlns:a16="http://schemas.microsoft.com/office/drawing/2014/main" id="{F7E2A5F6-346B-9047-85D4-44B87A8F1A79}"/>
                      </a:ext>
                    </a:extLst>
                  </p:cNvPr>
                  <p:cNvSpPr/>
                  <p:nvPr/>
                </p:nvSpPr>
                <p:spPr>
                  <a:xfrm>
                    <a:off x="431635" y="1785201"/>
                    <a:ext cx="3592876" cy="1733039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>
                      <a:lnSpc>
                        <a:spcPct val="100000"/>
                      </a:lnSpc>
                    </a:pPr>
                    <a:r>
                      <a:rPr lang="en-US" sz="1400" dirty="0">
                        <a:latin typeface="IBM Plex Arabic Light" panose="020B0403050203000203" pitchFamily="34" charset="-78"/>
                        <a:cs typeface="IBM Plex Arabic Light" panose="020B0403050203000203" pitchFamily="34" charset="-78"/>
                      </a:rPr>
                      <a:t>Given a graph </a:t>
                    </a:r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1400" b="0" i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G</m:t>
                        </m:r>
                        <m:r>
                          <a:rPr lang="en-US" sz="1400" b="0" i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=(</m:t>
                        </m:r>
                        <m:r>
                          <m:rPr>
                            <m:sty m:val="p"/>
                          </m:rPr>
                          <a:rPr lang="en-US" sz="1400" b="0" i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V</m:t>
                        </m:r>
                        <m:r>
                          <a:rPr lang="en-US" sz="1400" b="0" i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sz="1400" b="0" i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E</m:t>
                        </m:r>
                        <m:r>
                          <a:rPr lang="en-US" sz="1400" b="0" i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US" sz="1400" b="0" i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H</m:t>
                        </m:r>
                        <m:r>
                          <a:rPr lang="en-US" sz="1400" b="0" i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oMath>
                    </a14:m>
                    <a:r>
                      <a:rPr lang="en-US" sz="1400" dirty="0">
                        <a:latin typeface="IBM Plex Arabic Light" panose="020B0403050203000203" pitchFamily="34" charset="-78"/>
                        <a:cs typeface="IBM Plex Arabic Light" panose="020B0403050203000203" pitchFamily="34" charset="-78"/>
                      </a:rPr>
                      <a:t>:</a:t>
                    </a:r>
                  </a:p>
                  <a:p>
                    <a:pPr>
                      <a:lnSpc>
                        <a:spcPct val="100000"/>
                      </a:lnSpc>
                    </a:pPr>
                    <a:endParaRPr lang="en-US" sz="1400" u="sng" dirty="0">
                      <a:latin typeface="IBM Plex Arabic Light" panose="020B0403050203000203" pitchFamily="34" charset="-78"/>
                      <a:cs typeface="IBM Plex Arabic Light" panose="020B0403050203000203" pitchFamily="34" charset="-78"/>
                    </a:endParaRPr>
                  </a:p>
                  <a:p>
                    <a:pPr marL="380990" indent="-380990">
                      <a:buFont typeface="Arial" panose="020B0604020202020204" pitchFamily="34" charset="0"/>
                      <a:buChar char="•"/>
                    </a:pPr>
                    <a14:m>
                      <m:oMath xmlns:m="http://schemas.openxmlformats.org/officeDocument/2006/math">
                        <m:sSubSup>
                          <m:sSubSupPr>
                            <m:ctrlPr>
                              <a:rPr lang="en-US" sz="1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sz="1400" b="0" i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1400" b="0" i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v</m:t>
                            </m:r>
                          </m:sub>
                          <m:sup>
                            <m:r>
                              <a:rPr lang="en-US" sz="1400" b="0" i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m:rPr>
                                <m:sty m:val="p"/>
                              </m:rPr>
                              <a:rPr lang="en-US" sz="1400" b="0" i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t</m:t>
                            </m:r>
                            <m:r>
                              <a:rPr lang="en-US" sz="1400" b="0" i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+1)</m:t>
                            </m:r>
                          </m:sup>
                        </m:sSubSup>
                        <m:r>
                          <a:rPr lang="en-US" sz="1400" b="0" i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en-US" sz="1400" b="0" i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AGGREGATE</m:t>
                        </m:r>
                        <m:r>
                          <a:rPr lang="en-US" sz="1400" b="0" i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({</m:t>
                        </m:r>
                        <m:sSubSup>
                          <m:sSubSupPr>
                            <m:ctrlPr>
                              <a:rPr lang="en-US" sz="1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sz="1400" b="0" i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1400" b="0" i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u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sz="1400" b="0" i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t</m:t>
                                </m:r>
                              </m:e>
                            </m:d>
                          </m:sup>
                        </m:sSubSup>
                        <m:r>
                          <a:rPr lang="en-US" sz="1400" b="0" i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:</m:t>
                        </m:r>
                        <m:r>
                          <m:rPr>
                            <m:sty m:val="p"/>
                          </m:rPr>
                          <a:rPr lang="en-US" sz="1400" b="0" i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u</m:t>
                        </m:r>
                        <m:r>
                          <a:rPr lang="en-US" sz="1400" b="0" i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400" b="0" i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N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1400" b="0" i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v</m:t>
                            </m:r>
                          </m:sub>
                        </m:sSub>
                        <m:r>
                          <a:rPr lang="en-US" sz="1400" b="0" i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})</m:t>
                        </m:r>
                      </m:oMath>
                    </a14:m>
                    <a:endParaRPr lang="en-US" sz="1400" dirty="0">
                      <a:latin typeface="IBM Plex Arabic Light" panose="020B0403050203000203" pitchFamily="34" charset="-78"/>
                      <a:cs typeface="IBM Plex Arabic Light" panose="020B0403050203000203" pitchFamily="34" charset="-78"/>
                    </a:endParaRPr>
                  </a:p>
                  <a:p>
                    <a:pPr>
                      <a:lnSpc>
                        <a:spcPct val="100000"/>
                      </a:lnSpc>
                    </a:pPr>
                    <a:endParaRPr lang="en-US" sz="500" dirty="0">
                      <a:latin typeface="IBM Plex Arabic Light" panose="020B0403050203000203" pitchFamily="34" charset="-78"/>
                      <a:cs typeface="IBM Plex Arabic Light" panose="020B0403050203000203" pitchFamily="34" charset="-78"/>
                    </a:endParaRPr>
                  </a:p>
                  <a:p>
                    <a:pPr marL="380990" indent="-380990">
                      <a:buFont typeface="Arial" panose="020B0604020202020204" pitchFamily="34" charset="0"/>
                      <a:buChar char="•"/>
                    </a:pPr>
                    <a14:m>
                      <m:oMath xmlns:m="http://schemas.openxmlformats.org/officeDocument/2006/math">
                        <m:sSubSup>
                          <m:sSubSupPr>
                            <m:ctrlPr>
                              <a:rPr lang="en-US" sz="1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sz="1400" b="0" i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1400" b="0" i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v</m:t>
                            </m:r>
                          </m:sub>
                          <m:sup>
                            <m:r>
                              <a:rPr lang="en-US" sz="1400" b="0" i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m:rPr>
                                <m:sty m:val="p"/>
                              </m:rPr>
                              <a:rPr lang="en-US" sz="1400" b="0" i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t</m:t>
                            </m:r>
                            <m:r>
                              <a:rPr lang="en-US" sz="1400" b="0" i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+1)</m:t>
                            </m:r>
                          </m:sup>
                        </m:sSubSup>
                        <m:r>
                          <a:rPr lang="en-US" sz="1400" b="0" i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en-US" sz="1400" b="0" i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COMBINE</m:t>
                        </m:r>
                        <m:d>
                          <m:dPr>
                            <m:ctrlPr>
                              <a:rPr lang="en-US" sz="1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en-US" sz="1400" b="0" i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1400" b="0" i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v</m:t>
                                </m:r>
                              </m:sub>
                              <m:sup>
                                <m:d>
                                  <m:dPr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400" b="0" i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t</m:t>
                                    </m:r>
                                  </m:e>
                                </m:d>
                              </m:sup>
                            </m:sSubSup>
                            <m:r>
                              <a:rPr lang="en-US" sz="1400" b="0" i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, </m:t>
                            </m:r>
                            <m:sSubSup>
                              <m:sSubSup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en-US" sz="1400" b="0" i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a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1400" b="0" i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v</m:t>
                                </m:r>
                              </m:sub>
                              <m:sup>
                                <m:d>
                                  <m:dPr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400" b="0" i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t</m:t>
                                    </m:r>
                                    <m:r>
                                      <a:rPr lang="en-US" sz="1400" b="0" i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+1</m:t>
                                    </m:r>
                                  </m:e>
                                </m:d>
                              </m:sup>
                            </m:sSubSup>
                          </m:e>
                        </m:d>
                      </m:oMath>
                    </a14:m>
                    <a:endParaRPr lang="en-US" sz="1400" dirty="0">
                      <a:latin typeface="IBM Plex Arabic Light" panose="020B0403050203000203" pitchFamily="34" charset="-78"/>
                      <a:cs typeface="IBM Plex Arabic Light" panose="020B0403050203000203" pitchFamily="34" charset="-78"/>
                    </a:endParaRPr>
                  </a:p>
                  <a:p>
                    <a:pPr marL="380990" indent="-380990">
                      <a:buFont typeface="Arial" panose="020B0604020202020204" pitchFamily="34" charset="0"/>
                      <a:buChar char="•"/>
                    </a:pPr>
                    <a:endParaRPr lang="en-US" sz="1400" dirty="0">
                      <a:latin typeface="IBM Plex Arabic Light" panose="020B0403050203000203" pitchFamily="34" charset="-78"/>
                      <a:cs typeface="IBM Plex Arabic Light" panose="020B0403050203000203" pitchFamily="34" charset="-78"/>
                    </a:endParaRPr>
                  </a:p>
                  <a:p>
                    <a:pPr marL="380990" indent="-380990">
                      <a:buFont typeface="Arial" panose="020B0604020202020204" pitchFamily="34" charset="0"/>
                      <a:buChar char="•"/>
                    </a:pPr>
                    <a:endParaRPr lang="en-US" sz="500" dirty="0">
                      <a:latin typeface="IBM Plex Arabic Light" panose="020B0403050203000203" pitchFamily="34" charset="-78"/>
                      <a:cs typeface="IBM Plex Arabic Light" panose="020B0403050203000203" pitchFamily="34" charset="-78"/>
                    </a:endParaRPr>
                  </a:p>
                  <a:p>
                    <a:pPr marL="380990" indent="-380990">
                      <a:buFont typeface="Arial" panose="020B0604020202020204" pitchFamily="34" charset="0"/>
                      <a:buChar char="•"/>
                    </a:pP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400" b="0" i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1400" b="0" i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G</m:t>
                            </m:r>
                          </m:sub>
                        </m:sSub>
                        <m:r>
                          <a:rPr lang="en-US" sz="1400" b="0" i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     =</m:t>
                        </m:r>
                        <m:r>
                          <m:rPr>
                            <m:sty m:val="p"/>
                          </m:rPr>
                          <a:rPr lang="en-US" sz="1400" b="0" i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READOUT</m:t>
                        </m:r>
                        <m:r>
                          <a:rPr lang="en-US" sz="1400" b="0" i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sSubSup>
                          <m:sSubSupPr>
                            <m:ctrlPr>
                              <a:rPr lang="en-US" sz="1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sz="1400" b="0" i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1400" b="0" i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v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sz="1400" b="0" i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T</m:t>
                                </m:r>
                              </m:e>
                            </m:d>
                          </m:sup>
                        </m:sSubSup>
                        <m:r>
                          <a:rPr lang="en-US" sz="1400" b="0" i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US" sz="1400" b="0" i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v</m:t>
                        </m:r>
                        <m:r>
                          <a:rPr lang="en-US" sz="1400" b="0" i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∈</m:t>
                        </m:r>
                        <m:r>
                          <m:rPr>
                            <m:sty m:val="p"/>
                          </m:rPr>
                          <a:rPr lang="en-US" sz="1400" b="0" i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V</m:t>
                        </m:r>
                        <m:r>
                          <a:rPr lang="en-US" sz="1400" b="0" i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sz="1400" b="0" i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G</m:t>
                        </m:r>
                        <m:r>
                          <a:rPr lang="en-US" sz="1400" b="0" i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))</m:t>
                        </m:r>
                      </m:oMath>
                    </a14:m>
                    <a:endParaRPr lang="en-US" sz="1400" dirty="0">
                      <a:latin typeface="IBM Plex Arabic Light" panose="020B0403050203000203" pitchFamily="34" charset="-78"/>
                      <a:cs typeface="IBM Plex Arabic Light" panose="020B0403050203000203" pitchFamily="34" charset="-78"/>
                    </a:endParaRPr>
                  </a:p>
                </p:txBody>
              </p:sp>
            </mc:Choice>
            <mc:Fallback xmlns="">
              <p:sp>
                <p:nvSpPr>
                  <p:cNvPr id="6" name="Rectangle 5">
                    <a:extLst>
                      <a:ext uri="{FF2B5EF4-FFF2-40B4-BE49-F238E27FC236}">
                        <a16:creationId xmlns:a16="http://schemas.microsoft.com/office/drawing/2014/main" id="{1B51DCDA-6F3B-A943-85B5-A824003FF3A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31635" y="1785201"/>
                    <a:ext cx="3592876" cy="1733039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352" t="-730" b="-1460"/>
                    </a:stretch>
                  </a:blipFill>
                </p:spPr>
                <p:txBody>
                  <a:bodyPr/>
                  <a:lstStyle/>
                  <a:p>
                    <a:r>
                      <a:rPr lang="en-CH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CBEB1E4F-F25F-2E49-B586-116008C84A7F}"/>
                  </a:ext>
                </a:extLst>
              </p:cNvPr>
              <p:cNvGrpSpPr/>
              <p:nvPr/>
            </p:nvGrpSpPr>
            <p:grpSpPr>
              <a:xfrm>
                <a:off x="425375" y="2161434"/>
                <a:ext cx="3383425" cy="949104"/>
                <a:chOff x="425375" y="2123598"/>
                <a:chExt cx="3383425" cy="949104"/>
              </a:xfrm>
            </p:grpSpPr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111ECE37-7F26-4447-A779-AAE4D45BC135}"/>
                    </a:ext>
                  </a:extLst>
                </p:cNvPr>
                <p:cNvSpPr/>
                <p:nvPr/>
              </p:nvSpPr>
              <p:spPr bwMode="auto">
                <a:xfrm>
                  <a:off x="425375" y="2123598"/>
                  <a:ext cx="3383425" cy="937125"/>
                </a:xfrm>
                <a:prstGeom prst="rect">
                  <a:avLst/>
                </a:prstGeom>
                <a:noFill/>
                <a:ln w="25400">
                  <a:solidFill>
                    <a:schemeClr val="bg2"/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vert="horz" wrap="square" lIns="36000" tIns="36000" rIns="36000" bIns="3600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68598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CH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IBM Plex Sans" charset="0"/>
                    <a:ea typeface="IBM Plex Sans" charset="0"/>
                    <a:cs typeface="IBM Plex Sans" charset="0"/>
                  </a:endParaRPr>
                </a:p>
              </p:txBody>
            </p:sp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68CFDAB7-A699-D444-8C42-3D0CAE794A73}"/>
                    </a:ext>
                  </a:extLst>
                </p:cNvPr>
                <p:cNvSpPr/>
                <p:nvPr/>
              </p:nvSpPr>
              <p:spPr bwMode="auto">
                <a:xfrm>
                  <a:off x="2864379" y="2916752"/>
                  <a:ext cx="942153" cy="155950"/>
                </a:xfrm>
                <a:prstGeom prst="rect">
                  <a:avLst/>
                </a:prstGeom>
                <a:solidFill>
                  <a:schemeClr val="bg2"/>
                </a:solidFill>
                <a:ln w="19050"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vert="horz" wrap="square" lIns="36000" tIns="36000" rIns="36000" bIns="3600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68598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CH" sz="80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IBM Plex Arabic ExtraLight" panose="020B0303050203000203" pitchFamily="34" charset="-78"/>
                      <a:ea typeface="IBM Plex Sans" charset="0"/>
                      <a:cs typeface="IBM Plex Arabic ExtraLight" panose="020B0303050203000203" pitchFamily="34" charset="-78"/>
                    </a:rPr>
                    <a:t>Repeat N times</a:t>
                  </a:r>
                </a:p>
              </p:txBody>
            </p:sp>
          </p:grpSp>
        </p:grp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B8A97F0-54A1-6C44-BBD9-6BD0E02DF5A5}"/>
                </a:ext>
              </a:extLst>
            </p:cNvPr>
            <p:cNvSpPr/>
            <p:nvPr/>
          </p:nvSpPr>
          <p:spPr bwMode="auto">
            <a:xfrm>
              <a:off x="2944999" y="1677500"/>
              <a:ext cx="1139559" cy="171991"/>
            </a:xfrm>
            <a:prstGeom prst="rect">
              <a:avLst/>
            </a:prstGeom>
            <a:solidFill>
              <a:srgbClr val="FF0000"/>
            </a:solidFill>
            <a:ln w="19050">
              <a:noFill/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36000" tIns="36000" rIns="36000" bIns="360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6859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CH" sz="80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IBM Plex Arabic ExtraLight" panose="020B0303050203000203" pitchFamily="34" charset="-78"/>
                  <a:ea typeface="IBM Plex Sans" charset="0"/>
                  <a:cs typeface="IBM Plex Arabic ExtraLight" panose="020B0303050203000203" pitchFamily="34" charset="-78"/>
                </a:rPr>
                <a:t>GNN key steps </a:t>
              </a:r>
            </a:p>
          </p:txBody>
        </p:sp>
      </p:grpSp>
      <p:cxnSp>
        <p:nvCxnSpPr>
          <p:cNvPr id="5" name="Curved Connector 4">
            <a:extLst>
              <a:ext uri="{FF2B5EF4-FFF2-40B4-BE49-F238E27FC236}">
                <a16:creationId xmlns:a16="http://schemas.microsoft.com/office/drawing/2014/main" id="{24C56539-5006-C84E-88D3-73F8079E2607}"/>
              </a:ext>
            </a:extLst>
          </p:cNvPr>
          <p:cNvCxnSpPr>
            <a:cxnSpLocks/>
            <a:stCxn id="7" idx="2"/>
          </p:cNvCxnSpPr>
          <p:nvPr/>
        </p:nvCxnSpPr>
        <p:spPr bwMode="auto">
          <a:xfrm rot="16200000" flipH="1">
            <a:off x="1942942" y="1149069"/>
            <a:ext cx="734081" cy="1554770"/>
          </a:xfrm>
          <a:prstGeom prst="curvedConnector2">
            <a:avLst/>
          </a:prstGeom>
          <a:ln>
            <a:headEnd type="none" w="med" len="me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5426B3B-038C-E54F-9AFE-2B5B13EC8C44}"/>
              </a:ext>
            </a:extLst>
          </p:cNvPr>
          <p:cNvSpPr txBox="1"/>
          <p:nvPr/>
        </p:nvSpPr>
        <p:spPr>
          <a:xfrm>
            <a:off x="220379" y="1036194"/>
            <a:ext cx="26244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1400" dirty="0">
                <a:solidFill>
                  <a:schemeClr val="bg1"/>
                </a:solidFill>
                <a:latin typeface="IBM Plex Sans Light" panose="020B0403050203000203" pitchFamily="34" charset="0"/>
              </a:rPr>
              <a:t>Differentiable &amp;</a:t>
            </a:r>
          </a:p>
          <a:p>
            <a:r>
              <a:rPr lang="en-CH" sz="1400" dirty="0">
                <a:solidFill>
                  <a:schemeClr val="bg1"/>
                </a:solidFill>
                <a:latin typeface="IBM Plex Sans Light" panose="020B0403050203000203" pitchFamily="34" charset="0"/>
              </a:rPr>
              <a:t>Permutation-invariant function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16B1D61-B8F4-FD4A-ADFF-59CBAD5ECD20}"/>
              </a:ext>
            </a:extLst>
          </p:cNvPr>
          <p:cNvSpPr txBox="1"/>
          <p:nvPr/>
        </p:nvSpPr>
        <p:spPr>
          <a:xfrm>
            <a:off x="6061525" y="3713214"/>
            <a:ext cx="19623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1400" dirty="0">
                <a:solidFill>
                  <a:schemeClr val="bg1"/>
                </a:solidFill>
                <a:latin typeface="IBM Plex Sans Light" panose="020B0403050203000203" pitchFamily="34" charset="0"/>
              </a:rPr>
              <a:t>Differentiable function</a:t>
            </a:r>
          </a:p>
        </p:txBody>
      </p:sp>
      <p:cxnSp>
        <p:nvCxnSpPr>
          <p:cNvPr id="34" name="Curved Connector 33">
            <a:extLst>
              <a:ext uri="{FF2B5EF4-FFF2-40B4-BE49-F238E27FC236}">
                <a16:creationId xmlns:a16="http://schemas.microsoft.com/office/drawing/2014/main" id="{D2CC6E01-2D19-B048-B5FD-B0EF18071970}"/>
              </a:ext>
            </a:extLst>
          </p:cNvPr>
          <p:cNvCxnSpPr>
            <a:cxnSpLocks/>
            <a:stCxn id="33" idx="1"/>
          </p:cNvCxnSpPr>
          <p:nvPr/>
        </p:nvCxnSpPr>
        <p:spPr bwMode="auto">
          <a:xfrm rot="10800000">
            <a:off x="4631961" y="2731893"/>
            <a:ext cx="1429564" cy="1135210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8418C1AA-F1ED-4B43-A2DD-8C98D17753D2}"/>
              </a:ext>
            </a:extLst>
          </p:cNvPr>
          <p:cNvSpPr txBox="1"/>
          <p:nvPr/>
        </p:nvSpPr>
        <p:spPr>
          <a:xfrm>
            <a:off x="1933731" y="4171220"/>
            <a:ext cx="195628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1400" dirty="0">
                <a:solidFill>
                  <a:schemeClr val="bg1"/>
                </a:solidFill>
                <a:latin typeface="IBM Plex Sans Light" panose="020B0403050203000203" pitchFamily="34" charset="0"/>
              </a:rPr>
              <a:t>Differentiable &amp;</a:t>
            </a:r>
          </a:p>
          <a:p>
            <a:r>
              <a:rPr lang="en-CH" sz="1400" dirty="0">
                <a:solidFill>
                  <a:schemeClr val="bg1"/>
                </a:solidFill>
                <a:latin typeface="IBM Plex Sans Light" panose="020B0403050203000203" pitchFamily="34" charset="0"/>
              </a:rPr>
              <a:t>Permutation-invariant function</a:t>
            </a:r>
          </a:p>
        </p:txBody>
      </p:sp>
      <p:cxnSp>
        <p:nvCxnSpPr>
          <p:cNvPr id="41" name="Curved Connector 40">
            <a:extLst>
              <a:ext uri="{FF2B5EF4-FFF2-40B4-BE49-F238E27FC236}">
                <a16:creationId xmlns:a16="http://schemas.microsoft.com/office/drawing/2014/main" id="{1DA0ECD3-2725-D749-9891-86AEFCDAC33E}"/>
              </a:ext>
            </a:extLst>
          </p:cNvPr>
          <p:cNvCxnSpPr>
            <a:cxnSpLocks/>
            <a:stCxn id="40" idx="3"/>
          </p:cNvCxnSpPr>
          <p:nvPr/>
        </p:nvCxnSpPr>
        <p:spPr bwMode="auto">
          <a:xfrm flipV="1">
            <a:off x="3890014" y="3330138"/>
            <a:ext cx="247272" cy="1210414"/>
          </a:xfrm>
          <a:prstGeom prst="curvedConnector2">
            <a:avLst/>
          </a:prstGeom>
          <a:ln>
            <a:headEnd type="none" w="med" len="me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71136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28DEAB8-235C-084B-AE54-E117EB4A72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146" y="112942"/>
            <a:ext cx="4808987" cy="479823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  <a:latin typeface="IBM Plex Sans"/>
              </a:rPr>
              <a:t>Outline</a:t>
            </a:r>
            <a:endParaRPr lang="en-CH" dirty="0">
              <a:solidFill>
                <a:schemeClr val="bg1"/>
              </a:solidFill>
              <a:latin typeface="IBM Plex San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2BE1F60-7D0A-6341-936E-068666D7FD78}"/>
              </a:ext>
            </a:extLst>
          </p:cNvPr>
          <p:cNvSpPr/>
          <p:nvPr/>
        </p:nvSpPr>
        <p:spPr>
          <a:xfrm>
            <a:off x="2450265" y="1346560"/>
            <a:ext cx="42434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" altLang="ja-JP" dirty="0">
                <a:solidFill>
                  <a:schemeClr val="accent3"/>
                </a:solidFill>
                <a:latin typeface="IBM Plex Sans Light" panose="020B0403050203000203" pitchFamily="34" charset="0"/>
              </a:rPr>
              <a:t>Introduction to Graph Neural Networks</a:t>
            </a:r>
          </a:p>
        </p:txBody>
      </p:sp>
    </p:spTree>
    <p:extLst>
      <p:ext uri="{BB962C8B-B14F-4D97-AF65-F5344CB8AC3E}">
        <p14:creationId xmlns:p14="http://schemas.microsoft.com/office/powerpoint/2010/main" val="20433064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28DEAB8-235C-084B-AE54-E117EB4A72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146" y="112942"/>
            <a:ext cx="6275717" cy="479823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  <a:latin typeface="IBM Plex Sans"/>
              </a:rPr>
              <a:t>Graph Neural Network</a:t>
            </a:r>
            <a:endParaRPr lang="en-CH" dirty="0">
              <a:solidFill>
                <a:schemeClr val="bg1"/>
              </a:solidFill>
              <a:latin typeface="IBM Plex San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0569232-8A1C-2C4C-A97A-72A63118FC36}"/>
              </a:ext>
            </a:extLst>
          </p:cNvPr>
          <p:cNvSpPr/>
          <p:nvPr/>
        </p:nvSpPr>
        <p:spPr>
          <a:xfrm>
            <a:off x="159662" y="584751"/>
            <a:ext cx="60708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ja-JP" dirty="0">
                <a:solidFill>
                  <a:schemeClr val="accent3"/>
                </a:solidFill>
                <a:latin typeface="IBM Plex Sans Light" panose="020B0403050203000203" pitchFamily="34" charset="0"/>
              </a:rPr>
              <a:t>How to extend the 2D convolution to arbitrary structures? 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98E419D-12F0-484B-B90C-E8C5672DD2F2}"/>
              </a:ext>
            </a:extLst>
          </p:cNvPr>
          <p:cNvGrpSpPr/>
          <p:nvPr/>
        </p:nvGrpSpPr>
        <p:grpSpPr>
          <a:xfrm>
            <a:off x="2374130" y="1488104"/>
            <a:ext cx="4395739" cy="2167289"/>
            <a:chOff x="228666" y="1667910"/>
            <a:chExt cx="4395739" cy="2167289"/>
          </a:xfrm>
        </p:grpSpPr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C2E7581D-8449-4A48-92B1-55D5292C9379}"/>
                </a:ext>
              </a:extLst>
            </p:cNvPr>
            <p:cNvSpPr/>
            <p:nvPr/>
          </p:nvSpPr>
          <p:spPr bwMode="auto">
            <a:xfrm>
              <a:off x="228666" y="1667910"/>
              <a:ext cx="4176681" cy="2167289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square" lIns="36000" tIns="36000" rIns="36000" bIns="360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6859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CH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IBM Plex Sans" charset="0"/>
                <a:ea typeface="IBM Plex Sans" charset="0"/>
                <a:cs typeface="IBM Plex Sans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91E12694-13E1-3F4D-A1E4-A0D4DC7843AF}"/>
                    </a:ext>
                  </a:extLst>
                </p:cNvPr>
                <p:cNvSpPr/>
                <p:nvPr/>
              </p:nvSpPr>
              <p:spPr>
                <a:xfrm>
                  <a:off x="431635" y="1785201"/>
                  <a:ext cx="4192770" cy="1977593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00000"/>
                    </a:lnSpc>
                  </a:pPr>
                  <a:r>
                    <a:rPr lang="en-US" sz="1400" dirty="0">
                      <a:latin typeface="IBM Plex Arabic Light" panose="020B0403050203000203" pitchFamily="34" charset="-78"/>
                      <a:cs typeface="IBM Plex Arabic Light" panose="020B0403050203000203" pitchFamily="34" charset="-78"/>
                    </a:rPr>
                    <a:t>Given a graph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400" b="0" i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G</m:t>
                      </m:r>
                      <m:r>
                        <a:rPr lang="en-US" sz="1400" b="0" i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=(</m:t>
                      </m:r>
                      <m:r>
                        <m:rPr>
                          <m:sty m:val="p"/>
                        </m:rPr>
                        <a:rPr lang="en-US" sz="1400" b="0" i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V</m:t>
                      </m:r>
                      <m:r>
                        <a:rPr lang="en-US" sz="1400" b="0" i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sz="1400" b="0" i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E</m:t>
                      </m:r>
                      <m:r>
                        <a:rPr lang="en-US" sz="1400" b="0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US" sz="1400" b="0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H</m:t>
                      </m:r>
                      <m:r>
                        <a:rPr lang="en-US" sz="1400" b="0" i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a14:m>
                  <a:r>
                    <a:rPr lang="en-US" sz="1400" dirty="0">
                      <a:latin typeface="IBM Plex Arabic Light" panose="020B0403050203000203" pitchFamily="34" charset="-78"/>
                      <a:cs typeface="IBM Plex Arabic Light" panose="020B0403050203000203" pitchFamily="34" charset="-78"/>
                    </a:rPr>
                    <a:t>:</a:t>
                  </a:r>
                </a:p>
                <a:p>
                  <a:pPr>
                    <a:lnSpc>
                      <a:spcPct val="100000"/>
                    </a:lnSpc>
                  </a:pPr>
                  <a:endParaRPr lang="en-US" sz="1400" u="sng" dirty="0">
                    <a:latin typeface="IBM Plex Arabic Light" panose="020B0403050203000203" pitchFamily="34" charset="-78"/>
                    <a:cs typeface="IBM Plex Arabic Light" panose="020B0403050203000203" pitchFamily="34" charset="-78"/>
                  </a:endParaRPr>
                </a:p>
                <a:p>
                  <a:pPr marL="380990" indent="-380990"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sz="1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1400" b="0" i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a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400" b="0" i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v</m:t>
                          </m:r>
                        </m:sub>
                        <m:sup>
                          <m:r>
                            <a:rPr lang="en-US" sz="1400" b="0" i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sz="1400" b="0" i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t</m:t>
                          </m:r>
                          <m:r>
                            <a:rPr lang="en-US" sz="1400" b="0" i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+1)</m:t>
                          </m:r>
                        </m:sup>
                      </m:sSubSup>
                      <m:r>
                        <a:rPr lang="en-US" sz="1400" b="0" i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1400" b="0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∑</m:t>
                      </m:r>
                      <m:sSubSup>
                        <m:sSubSupPr>
                          <m:ctrlPr>
                            <a:rPr lang="en-US" sz="1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1400" b="0" i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1400" b="0" i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400" b="0" i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u</m:t>
                          </m:r>
                        </m:sub>
                        <m:sup>
                          <m:d>
                            <m:dPr>
                              <m:ctrlPr>
                                <a:rPr lang="en-US" sz="1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1400" b="0" i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t</m:t>
                              </m:r>
                            </m:e>
                          </m:d>
                        </m:sup>
                      </m:sSubSup>
                      <m:r>
                        <a:rPr lang="en-US" sz="1400" b="0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| </m:t>
                      </m:r>
                      <m:r>
                        <m:rPr>
                          <m:sty m:val="p"/>
                        </m:rPr>
                        <a:rPr lang="en-US" sz="1400" b="0" i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u</m:t>
                      </m:r>
                      <m:r>
                        <a:rPr lang="en-US" sz="1400" b="0" i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400" b="0" i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N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400" b="0" i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v</m:t>
                          </m:r>
                        </m:sub>
                      </m:sSub>
                    </m:oMath>
                  </a14:m>
                  <a:endParaRPr lang="en-US" sz="1400" dirty="0">
                    <a:latin typeface="IBM Plex Arabic Light" panose="020B0403050203000203" pitchFamily="34" charset="-78"/>
                    <a:cs typeface="IBM Plex Arabic Light" panose="020B0403050203000203" pitchFamily="34" charset="-78"/>
                  </a:endParaRPr>
                </a:p>
                <a:p>
                  <a:pPr>
                    <a:lnSpc>
                      <a:spcPct val="100000"/>
                    </a:lnSpc>
                  </a:pPr>
                  <a:endParaRPr lang="en-US" sz="500" dirty="0">
                    <a:latin typeface="IBM Plex Arabic Light" panose="020B0403050203000203" pitchFamily="34" charset="-78"/>
                    <a:cs typeface="IBM Plex Arabic Light" panose="020B0403050203000203" pitchFamily="34" charset="-78"/>
                  </a:endParaRPr>
                </a:p>
                <a:p>
                  <a:pPr marL="380990" indent="-380990"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sz="1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1400" b="0" i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400" b="0" i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v</m:t>
                          </m:r>
                        </m:sub>
                        <m:sup>
                          <m:r>
                            <a:rPr lang="en-US" sz="1400" b="0" i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sz="1400" b="0" i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t</m:t>
                          </m:r>
                          <m:r>
                            <a:rPr lang="en-US" sz="1400" b="0" i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+1)</m:t>
                          </m:r>
                        </m:sup>
                      </m:sSubSup>
                      <m:r>
                        <a:rPr lang="en-US" sz="1400" b="0" i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1400" b="0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MLP</m:t>
                      </m:r>
                      <m:r>
                        <a:rPr lang="en-US" sz="1400" b="0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sz="140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1400" b="0" i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400" b="0" i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v</m:t>
                          </m:r>
                        </m:sub>
                        <m:sup>
                          <m:d>
                            <m:dPr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1400" b="0" i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t</m:t>
                              </m:r>
                            </m:e>
                          </m:d>
                        </m:sup>
                      </m:sSubSup>
                      <m:r>
                        <a:rPr lang="en-US" sz="1400" b="0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140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1400" b="0" i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a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400" b="0" i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v</m:t>
                          </m:r>
                        </m:sub>
                        <m:sup>
                          <m:r>
                            <a:rPr lang="en-US" sz="1400" b="0" i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sz="1400" b="0" i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t</m:t>
                          </m:r>
                          <m:r>
                            <a:rPr lang="en-US" sz="1400" b="0" i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+1)</m:t>
                          </m:r>
                        </m:sup>
                      </m:sSubSup>
                      <m:r>
                        <a:rPr lang="en-US" sz="1400" b="0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a14:m>
                  <a:endParaRPr lang="en-US" sz="1400" dirty="0">
                    <a:latin typeface="IBM Plex Arabic Light" panose="020B0403050203000203" pitchFamily="34" charset="-78"/>
                    <a:cs typeface="IBM Plex Arabic Light" panose="020B0403050203000203" pitchFamily="34" charset="-78"/>
                  </a:endParaRPr>
                </a:p>
                <a:p>
                  <a:pPr marL="380990" indent="-380990">
                    <a:buFont typeface="Arial" panose="020B0604020202020204" pitchFamily="34" charset="0"/>
                    <a:buChar char="•"/>
                  </a:pPr>
                  <a:endParaRPr lang="en-US" sz="1400" dirty="0">
                    <a:latin typeface="IBM Plex Arabic Light" panose="020B0403050203000203" pitchFamily="34" charset="-78"/>
                    <a:cs typeface="IBM Plex Arabic Light" panose="020B0403050203000203" pitchFamily="34" charset="-78"/>
                  </a:endParaRPr>
                </a:p>
                <a:p>
                  <a:pPr marL="380990" indent="-380990">
                    <a:buFont typeface="Arial" panose="020B0604020202020204" pitchFamily="34" charset="0"/>
                    <a:buChar char="•"/>
                  </a:pPr>
                  <a:endParaRPr lang="en-US" sz="500" dirty="0">
                    <a:latin typeface="IBM Plex Arabic Light" panose="020B0403050203000203" pitchFamily="34" charset="-78"/>
                    <a:cs typeface="IBM Plex Arabic Light" panose="020B0403050203000203" pitchFamily="34" charset="-78"/>
                  </a:endParaRPr>
                </a:p>
                <a:p>
                  <a:pPr marL="380990" indent="-380990"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400" b="0" i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400" b="0" i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G</m:t>
                          </m:r>
                        </m:sub>
                      </m:sSub>
                      <m:r>
                        <a:rPr lang="en-US" sz="1400" b="0" i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1400" b="0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CONCAT</m:t>
                      </m:r>
                      <m:d>
                        <m:dPr>
                          <m:endChr m:val="}"/>
                          <m:ctrlPr>
                            <a:rPr lang="en-US" sz="1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{"/>
                              <m:endChr m:val="|"/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subHide m:val="on"/>
                                  <m:supHide m:val="on"/>
                                  <m:ctrlPr>
                                    <a:rPr lang="en-US" sz="140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sSubSup>
                                    <m:sSubSupPr>
                                      <m:ctrlPr>
                                        <a:rPr lang="en-US" sz="140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1400" b="0" i="0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1400" b="0" i="0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v</m:t>
                                      </m:r>
                                    </m:sub>
                                    <m:sup>
                                      <m:d>
                                        <m:dPr>
                                          <m:ctrlPr>
                                            <a:rPr lang="en-US" sz="140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400" b="0" i="0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t</m:t>
                                          </m:r>
                                        </m:e>
                                      </m:d>
                                    </m:sup>
                                  </m:sSubSup>
                                </m:e>
                              </m:nary>
                            </m:e>
                          </m:d>
                          <m:r>
                            <m:rPr>
                              <m:sty m:val="p"/>
                            </m:rPr>
                            <a:rPr lang="en-US" sz="1400" b="0" i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v</m:t>
                          </m:r>
                          <m:r>
                            <a:rPr lang="en-US" sz="1400" b="0" i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∈</m:t>
                          </m:r>
                          <m:r>
                            <m:rPr>
                              <m:sty m:val="p"/>
                            </m:rPr>
                            <a:rPr lang="en-US" sz="1400" b="0" i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V</m:t>
                          </m:r>
                          <m:r>
                            <a:rPr lang="en-US" sz="1400" b="0" i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 </m:t>
                          </m:r>
                          <m:r>
                            <m:rPr>
                              <m:sty m:val="p"/>
                            </m:rPr>
                            <a:rPr lang="en-US" sz="1400" b="0" i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t</m:t>
                          </m:r>
                          <m:r>
                            <a:rPr lang="en-US" sz="1400" b="0" i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=0, …</m:t>
                          </m:r>
                          <m:r>
                            <m:rPr>
                              <m:sty m:val="p"/>
                            </m:rPr>
                            <a:rPr lang="en-US" sz="1400" b="0" i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N</m:t>
                          </m:r>
                        </m:e>
                      </m:d>
                      <m:r>
                        <a:rPr lang="en-US" sz="1400" b="0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a14:m>
                  <a:endParaRPr lang="en-US" sz="1400" b="0" dirty="0">
                    <a:latin typeface="IBM Plex Arabic Light" panose="020B0403050203000203" pitchFamily="34" charset="-78"/>
                    <a:cs typeface="Times New Roman" panose="02020603050405020304" pitchFamily="18" charset="0"/>
                  </a:endParaRPr>
                </a:p>
                <a:p>
                  <a:pPr marL="380990" indent="-380990"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400" i="1" smtClean="0">
                              <a:latin typeface="Cambria Math" panose="02040503050406030204" pitchFamily="18" charset="0"/>
                              <a:cs typeface="IBM Plex Arabic Light" panose="020B0403050203000203" pitchFamily="34" charset="-78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sz="1400" b="0" i="0" smtClean="0">
                              <a:latin typeface="Cambria Math" panose="02040503050406030204" pitchFamily="18" charset="0"/>
                              <a:cs typeface="IBM Plex Arabic Light" panose="020B0403050203000203" pitchFamily="34" charset="-78"/>
                            </a:rPr>
                            <m:t>y</m:t>
                          </m:r>
                        </m:e>
                      </m:acc>
                      <m:r>
                        <a:rPr lang="en-US" sz="1400" b="0" i="0" dirty="0" smtClean="0">
                          <a:latin typeface="Cambria Math" panose="02040503050406030204" pitchFamily="18" charset="0"/>
                          <a:cs typeface="IBM Plex Arabic Light" panose="020B0403050203000203" pitchFamily="34" charset="-78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1400" b="0" i="0" dirty="0" smtClean="0">
                          <a:latin typeface="Cambria Math" panose="02040503050406030204" pitchFamily="18" charset="0"/>
                          <a:cs typeface="IBM Plex Arabic Light" panose="020B0403050203000203" pitchFamily="34" charset="-78"/>
                        </a:rPr>
                        <m:t>MLP</m:t>
                      </m:r>
                      <m:r>
                        <a:rPr lang="en-US" sz="1400" b="0" i="0" dirty="0" smtClean="0">
                          <a:latin typeface="Cambria Math" panose="02040503050406030204" pitchFamily="18" charset="0"/>
                          <a:cs typeface="IBM Plex Arabic Light" panose="020B0403050203000203" pitchFamily="34" charset="-78"/>
                        </a:rPr>
                        <m:t>(</m:t>
                      </m:r>
                      <m:sSub>
                        <m:sSubPr>
                          <m:ctrlPr>
                            <a:rPr lang="en-US" sz="1400" i="1" dirty="0" smtClean="0">
                              <a:latin typeface="Cambria Math" panose="02040503050406030204" pitchFamily="18" charset="0"/>
                              <a:cs typeface="IBM Plex Arabic Light" panose="020B0403050203000203" pitchFamily="34" charset="-78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400" b="0" i="0" dirty="0" smtClean="0">
                              <a:latin typeface="Cambria Math" panose="02040503050406030204" pitchFamily="18" charset="0"/>
                              <a:cs typeface="IBM Plex Arabic Light" panose="020B0403050203000203" pitchFamily="34" charset="-78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400" b="0" i="0" dirty="0" smtClean="0">
                              <a:latin typeface="Cambria Math" panose="02040503050406030204" pitchFamily="18" charset="0"/>
                              <a:cs typeface="IBM Plex Arabic Light" panose="020B0403050203000203" pitchFamily="34" charset="-78"/>
                            </a:rPr>
                            <m:t>G</m:t>
                          </m:r>
                        </m:sub>
                      </m:sSub>
                      <m:r>
                        <a:rPr lang="en-US" sz="1400" b="0" i="0" dirty="0" smtClean="0">
                          <a:latin typeface="Cambria Math" panose="02040503050406030204" pitchFamily="18" charset="0"/>
                          <a:cs typeface="IBM Plex Arabic Light" panose="020B0403050203000203" pitchFamily="34" charset="-78"/>
                        </a:rPr>
                        <m:t>)</m:t>
                      </m:r>
                    </m:oMath>
                  </a14:m>
                  <a:endParaRPr lang="en-US" sz="1400" dirty="0">
                    <a:latin typeface="IBM Plex Arabic Light" panose="020B0403050203000203" pitchFamily="34" charset="-78"/>
                    <a:cs typeface="IBM Plex Arabic Light" panose="020B0403050203000203" pitchFamily="34" charset="-78"/>
                  </a:endParaRPr>
                </a:p>
              </p:txBody>
            </p:sp>
          </mc:Choice>
          <mc:Fallback xmlns=""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1B51DCDA-6F3B-A943-85B5-A824003FF3A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1635" y="1785201"/>
                  <a:ext cx="4192770" cy="1977593"/>
                </a:xfrm>
                <a:prstGeom prst="rect">
                  <a:avLst/>
                </a:prstGeom>
                <a:blipFill>
                  <a:blip r:embed="rId7"/>
                  <a:stretch>
                    <a:fillRect l="-302" t="-641" b="-10897"/>
                  </a:stretch>
                </a:blipFill>
              </p:spPr>
              <p:txBody>
                <a:bodyPr/>
                <a:lstStyle/>
                <a:p>
                  <a:r>
                    <a:rPr lang="en-CH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5581ECC8-FED4-2848-BB6C-0CF60058698C}"/>
                </a:ext>
              </a:extLst>
            </p:cNvPr>
            <p:cNvGrpSpPr/>
            <p:nvPr/>
          </p:nvGrpSpPr>
          <p:grpSpPr>
            <a:xfrm>
              <a:off x="425375" y="2161434"/>
              <a:ext cx="3383425" cy="949104"/>
              <a:chOff x="425375" y="2123598"/>
              <a:chExt cx="3383425" cy="949104"/>
            </a:xfrm>
          </p:grpSpPr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F1B2FF4B-DCF7-7548-AF56-DDEFB3A9C501}"/>
                  </a:ext>
                </a:extLst>
              </p:cNvPr>
              <p:cNvSpPr/>
              <p:nvPr/>
            </p:nvSpPr>
            <p:spPr bwMode="auto">
              <a:xfrm>
                <a:off x="425375" y="2123598"/>
                <a:ext cx="3383425" cy="937125"/>
              </a:xfrm>
              <a:prstGeom prst="rect">
                <a:avLst/>
              </a:prstGeom>
              <a:noFill/>
              <a:ln w="25400">
                <a:solidFill>
                  <a:schemeClr val="bg2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wrap="square" lIns="36000" tIns="36000" rIns="36000" bIns="3600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68598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CH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IBM Plex Sans" charset="0"/>
                  <a:ea typeface="IBM Plex Sans" charset="0"/>
                  <a:cs typeface="IBM Plex Sans" charset="0"/>
                </a:endParaRPr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02D48E0C-DD4A-A544-B1D6-39ED7E722699}"/>
                  </a:ext>
                </a:extLst>
              </p:cNvPr>
              <p:cNvSpPr/>
              <p:nvPr/>
            </p:nvSpPr>
            <p:spPr bwMode="auto">
              <a:xfrm>
                <a:off x="2864379" y="2916752"/>
                <a:ext cx="942153" cy="155950"/>
              </a:xfrm>
              <a:prstGeom prst="rect">
                <a:avLst/>
              </a:prstGeom>
              <a:solidFill>
                <a:schemeClr val="bg2"/>
              </a:solidFill>
              <a:ln w="19050">
                <a:noFill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wrap="square" lIns="36000" tIns="36000" rIns="36000" bIns="3600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68598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CH" sz="80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IBM Plex Arabic ExtraLight" panose="020B0303050203000203" pitchFamily="34" charset="-78"/>
                    <a:ea typeface="IBM Plex Sans" charset="0"/>
                    <a:cs typeface="IBM Plex Arabic ExtraLight" panose="020B0303050203000203" pitchFamily="34" charset="-78"/>
                  </a:rPr>
                  <a:t>Repeat N times</a:t>
                </a:r>
              </a:p>
            </p:txBody>
          </p:sp>
        </p:grp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425C545-0699-524E-9F15-A9D36F303C3A}"/>
                </a:ext>
              </a:extLst>
            </p:cNvPr>
            <p:cNvSpPr/>
            <p:nvPr/>
          </p:nvSpPr>
          <p:spPr bwMode="auto">
            <a:xfrm>
              <a:off x="2944999" y="1677500"/>
              <a:ext cx="1139559" cy="171991"/>
            </a:xfrm>
            <a:prstGeom prst="rect">
              <a:avLst/>
            </a:prstGeom>
            <a:solidFill>
              <a:srgbClr val="FF0000"/>
            </a:solidFill>
            <a:ln w="19050">
              <a:noFill/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36000" tIns="36000" rIns="36000" bIns="360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6859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CH" sz="80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IBM Plex Arabic ExtraLight" panose="020B0303050203000203" pitchFamily="34" charset="-78"/>
                  <a:ea typeface="IBM Plex Sans" charset="0"/>
                  <a:cs typeface="IBM Plex Arabic ExtraLight" panose="020B0303050203000203" pitchFamily="34" charset="-78"/>
                </a:rPr>
                <a:t>GIN key steps </a:t>
              </a:r>
            </a:p>
          </p:txBody>
        </p: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A030DA82-C925-6146-8A4F-4C7FAC44B1FC}"/>
              </a:ext>
            </a:extLst>
          </p:cNvPr>
          <p:cNvSpPr/>
          <p:nvPr/>
        </p:nvSpPr>
        <p:spPr>
          <a:xfrm>
            <a:off x="64639" y="4722781"/>
            <a:ext cx="443743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ja-JP" sz="1400" dirty="0">
                <a:solidFill>
                  <a:schemeClr val="accent3"/>
                </a:solidFill>
                <a:latin typeface="IBM Plex Sans Light" panose="020B0403050203000203" pitchFamily="34" charset="0"/>
              </a:rPr>
              <a:t>Source: </a:t>
            </a:r>
            <a:r>
              <a:rPr lang="en" altLang="ja-JP" sz="1100" dirty="0">
                <a:solidFill>
                  <a:schemeClr val="accent3"/>
                </a:solidFill>
                <a:latin typeface="IBM Plex Sans Light" panose="020B0403050203000203" pitchFamily="34" charset="0"/>
              </a:rPr>
              <a:t>Xu et al., How powerful are Graph Neural Networks? 2020</a:t>
            </a:r>
            <a:endParaRPr lang="en" altLang="ja-JP" sz="1400" dirty="0">
              <a:solidFill>
                <a:schemeClr val="accent3"/>
              </a:solidFill>
              <a:latin typeface="IBM Plex Sans Light" panose="020B0403050203000203" pitchFamily="34" charset="0"/>
            </a:endParaRPr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9A52F2CC-22C6-094F-B6C2-FA07CEE677D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30648" y="4161813"/>
            <a:ext cx="2827421" cy="361358"/>
          </a:xfrm>
          <a:prstGeom prst="rect">
            <a:avLst/>
          </a:prstGeom>
        </p:spPr>
      </p:pic>
      <p:sp>
        <p:nvSpPr>
          <p:cNvPr id="6" name="Down Arrow 5">
            <a:extLst>
              <a:ext uri="{FF2B5EF4-FFF2-40B4-BE49-F238E27FC236}">
                <a16:creationId xmlns:a16="http://schemas.microsoft.com/office/drawing/2014/main" id="{17493666-6061-994D-B18A-295EBEA43B66}"/>
              </a:ext>
            </a:extLst>
          </p:cNvPr>
          <p:cNvSpPr/>
          <p:nvPr/>
        </p:nvSpPr>
        <p:spPr bwMode="auto">
          <a:xfrm>
            <a:off x="4390780" y="3638917"/>
            <a:ext cx="222584" cy="468563"/>
          </a:xfrm>
          <a:prstGeom prst="downArrow">
            <a:avLst/>
          </a:prstGeom>
          <a:gradFill flip="none" rotWithShape="0">
            <a:gsLst>
              <a:gs pos="100000">
                <a:schemeClr val="accent3"/>
              </a:gs>
              <a:gs pos="95000">
                <a:srgbClr val="FF0000"/>
              </a:gs>
              <a:gs pos="100000">
                <a:srgbClr val="D4DEFF"/>
              </a:gs>
              <a:gs pos="100000">
                <a:srgbClr val="D4DEFF"/>
              </a:gs>
              <a:gs pos="100000">
                <a:schemeClr val="bg1"/>
              </a:gs>
            </a:gsLst>
            <a:lin ang="16200000" scaled="1"/>
            <a:tileRect/>
          </a:gradFill>
          <a:ln w="19050">
            <a:noFill/>
          </a:ln>
          <a:effectLst/>
        </p:spPr>
        <p:txBody>
          <a:bodyPr rtlCol="0" anchor="ctr"/>
          <a:lstStyle/>
          <a:p>
            <a:pPr algn="ctr">
              <a:lnSpc>
                <a:spcPct val="80000"/>
              </a:lnSpc>
              <a:spcBef>
                <a:spcPct val="50000"/>
              </a:spcBef>
              <a:buClr>
                <a:srgbClr val="4D4D4D"/>
              </a:buCl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n-CH" sz="1600" b="1" dirty="0">
              <a:solidFill>
                <a:srgbClr val="FF0000"/>
              </a:solidFill>
              <a:highlight>
                <a:srgbClr val="FF0000"/>
              </a:highlight>
              <a:latin typeface="Arial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568405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28DEAB8-235C-084B-AE54-E117EB4A72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146" y="112942"/>
            <a:ext cx="4808987" cy="479823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  <a:latin typeface="IBM Plex Sans"/>
              </a:rPr>
              <a:t>Question time</a:t>
            </a:r>
            <a:endParaRPr lang="en-CH" dirty="0">
              <a:solidFill>
                <a:schemeClr val="bg1"/>
              </a:solidFill>
              <a:latin typeface="IBM Plex San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0569232-8A1C-2C4C-A97A-72A63118FC36}"/>
              </a:ext>
            </a:extLst>
          </p:cNvPr>
          <p:cNvSpPr/>
          <p:nvPr/>
        </p:nvSpPr>
        <p:spPr>
          <a:xfrm>
            <a:off x="149146" y="819369"/>
            <a:ext cx="26308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" altLang="ja-JP" dirty="0">
                <a:solidFill>
                  <a:schemeClr val="accent3"/>
                </a:solidFill>
                <a:latin typeface="IBM Plex Sans Light" panose="020B0403050203000203" pitchFamily="34" charset="0"/>
              </a:rPr>
              <a:t>Which ones are correct?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EEBDB72-9090-F14A-931F-58ECB62235A4}"/>
              </a:ext>
            </a:extLst>
          </p:cNvPr>
          <p:cNvSpPr/>
          <p:nvPr/>
        </p:nvSpPr>
        <p:spPr>
          <a:xfrm>
            <a:off x="159662" y="1415305"/>
            <a:ext cx="4742004" cy="20928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ja-JP" sz="1400" b="1" i="1" dirty="0">
                <a:solidFill>
                  <a:schemeClr val="accent3"/>
                </a:solidFill>
                <a:latin typeface="IBM Plex Sans Light" panose="020B0403050203000203" pitchFamily="34" charset="0"/>
              </a:rPr>
              <a:t>A.)</a:t>
            </a:r>
            <a:r>
              <a:rPr lang="en" altLang="ja-JP" sz="1400" i="1" dirty="0">
                <a:solidFill>
                  <a:schemeClr val="accent3"/>
                </a:solidFill>
                <a:latin typeface="IBM Plex Sans Light" panose="020B0403050203000203" pitchFamily="34" charset="0"/>
              </a:rPr>
              <a:t> GNNs can be seen as a generalization of </a:t>
            </a:r>
            <a:r>
              <a:rPr lang="en" altLang="ja-JP" sz="1400" i="1" dirty="0" err="1">
                <a:solidFill>
                  <a:schemeClr val="accent3"/>
                </a:solidFill>
                <a:latin typeface="IBM Plex Sans Light" panose="020B0403050203000203" pitchFamily="34" charset="0"/>
              </a:rPr>
              <a:t>ConvNets</a:t>
            </a:r>
            <a:endParaRPr lang="en" altLang="ja-JP" sz="1400" i="1" dirty="0">
              <a:solidFill>
                <a:schemeClr val="accent3"/>
              </a:solidFill>
              <a:latin typeface="IBM Plex Sans Light" panose="020B0403050203000203" pitchFamily="34" charset="0"/>
            </a:endParaRPr>
          </a:p>
          <a:p>
            <a:endParaRPr lang="en" altLang="ja-JP" sz="1400" i="1" dirty="0">
              <a:solidFill>
                <a:schemeClr val="accent3"/>
              </a:solidFill>
              <a:latin typeface="IBM Plex Sans Light" panose="020B0403050203000203" pitchFamily="34" charset="0"/>
            </a:endParaRPr>
          </a:p>
          <a:p>
            <a:r>
              <a:rPr lang="en" altLang="ja-JP" sz="1400" i="1" dirty="0">
                <a:solidFill>
                  <a:schemeClr val="accent3"/>
                </a:solidFill>
                <a:latin typeface="IBM Plex Sans Light" panose="020B0403050203000203" pitchFamily="34" charset="0"/>
              </a:rPr>
              <a:t>B.) </a:t>
            </a:r>
            <a:r>
              <a:rPr lang="en" altLang="ja-JP" sz="1400" i="1" dirty="0" err="1">
                <a:solidFill>
                  <a:schemeClr val="accent3"/>
                </a:solidFill>
                <a:latin typeface="IBM Plex Sans Light" panose="020B0403050203000203" pitchFamily="34" charset="0"/>
              </a:rPr>
              <a:t>ConvNets</a:t>
            </a:r>
            <a:r>
              <a:rPr lang="en" altLang="ja-JP" sz="1400" i="1" dirty="0">
                <a:solidFill>
                  <a:schemeClr val="accent3"/>
                </a:solidFill>
                <a:latin typeface="IBM Plex Sans Light" panose="020B0403050203000203" pitchFamily="34" charset="0"/>
              </a:rPr>
              <a:t> can be seen as a generalization of GNNs</a:t>
            </a:r>
          </a:p>
          <a:p>
            <a:endParaRPr lang="en" altLang="ja-JP" sz="1400" i="1" dirty="0">
              <a:solidFill>
                <a:schemeClr val="accent3"/>
              </a:solidFill>
              <a:latin typeface="IBM Plex Sans Light" panose="020B0403050203000203" pitchFamily="34" charset="0"/>
            </a:endParaRPr>
          </a:p>
          <a:p>
            <a:r>
              <a:rPr lang="en" altLang="ja-JP" sz="1400" i="1" dirty="0">
                <a:solidFill>
                  <a:schemeClr val="accent3"/>
                </a:solidFill>
                <a:latin typeface="IBM Plex Sans Light" panose="020B0403050203000203" pitchFamily="34" charset="0"/>
              </a:rPr>
              <a:t>An attention mechanism can be implemented using a GNN</a:t>
            </a:r>
          </a:p>
          <a:p>
            <a:endParaRPr lang="en" altLang="ja-JP" sz="1400" i="1" dirty="0">
              <a:solidFill>
                <a:schemeClr val="accent3"/>
              </a:solidFill>
              <a:latin typeface="IBM Plex Sans Light" panose="020B0403050203000203" pitchFamily="34" charset="0"/>
            </a:endParaRPr>
          </a:p>
          <a:p>
            <a:r>
              <a:rPr lang="en" altLang="ja-JP" sz="1400" i="1" dirty="0">
                <a:solidFill>
                  <a:schemeClr val="accent3"/>
                </a:solidFill>
                <a:latin typeface="IBM Plex Sans Light" panose="020B0403050203000203" pitchFamily="34" charset="0"/>
              </a:rPr>
              <a:t>	C.) Yes, by building a fully connected graph</a:t>
            </a:r>
          </a:p>
          <a:p>
            <a:r>
              <a:rPr lang="en" altLang="ja-JP" sz="1400" i="1" dirty="0">
                <a:solidFill>
                  <a:schemeClr val="accent3"/>
                </a:solidFill>
                <a:latin typeface="IBM Plex Sans Light" panose="020B0403050203000203" pitchFamily="34" charset="0"/>
              </a:rPr>
              <a:t>           D.) Yes, by building an </a:t>
            </a:r>
            <a:r>
              <a:rPr lang="en-US" sz="1400" dirty="0">
                <a:solidFill>
                  <a:schemeClr val="bg1"/>
                </a:solidFill>
                <a:latin typeface="IBM Plex Sans Light" panose="020B0403050203000203" pitchFamily="34" charset="0"/>
              </a:rPr>
              <a:t>empty</a:t>
            </a:r>
            <a:r>
              <a:rPr lang="en" altLang="ja-JP" sz="1400" i="1" dirty="0">
                <a:solidFill>
                  <a:schemeClr val="accent3"/>
                </a:solidFill>
                <a:latin typeface="IBM Plex Sans Light" panose="020B0403050203000203" pitchFamily="34" charset="0"/>
              </a:rPr>
              <a:t> graph</a:t>
            </a:r>
          </a:p>
          <a:p>
            <a:r>
              <a:rPr lang="en" altLang="ja-JP" sz="1400" i="1" dirty="0">
                <a:solidFill>
                  <a:schemeClr val="accent3"/>
                </a:solidFill>
                <a:latin typeface="IBM Plex Sans Light" panose="020B0403050203000203" pitchFamily="34" charset="0"/>
              </a:rPr>
              <a:t>           E.) No, it is not possible</a:t>
            </a:r>
          </a:p>
        </p:txBody>
      </p:sp>
    </p:spTree>
    <p:extLst>
      <p:ext uri="{BB962C8B-B14F-4D97-AF65-F5344CB8AC3E}">
        <p14:creationId xmlns:p14="http://schemas.microsoft.com/office/powerpoint/2010/main" val="2004794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28DEAB8-235C-084B-AE54-E117EB4A72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146" y="112942"/>
            <a:ext cx="4808987" cy="479823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  <a:latin typeface="IBM Plex Sans"/>
              </a:rPr>
              <a:t>Question time</a:t>
            </a:r>
            <a:endParaRPr lang="en-CH" dirty="0">
              <a:solidFill>
                <a:schemeClr val="bg1"/>
              </a:solidFill>
              <a:latin typeface="IBM Plex San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0569232-8A1C-2C4C-A97A-72A63118FC36}"/>
              </a:ext>
            </a:extLst>
          </p:cNvPr>
          <p:cNvSpPr/>
          <p:nvPr/>
        </p:nvSpPr>
        <p:spPr>
          <a:xfrm>
            <a:off x="149146" y="819369"/>
            <a:ext cx="26308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" altLang="ja-JP" dirty="0">
                <a:solidFill>
                  <a:schemeClr val="accent3"/>
                </a:solidFill>
                <a:latin typeface="IBM Plex Sans Light" panose="020B0403050203000203" pitchFamily="34" charset="0"/>
              </a:rPr>
              <a:t>Which ones are correct?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EEBDB72-9090-F14A-931F-58ECB62235A4}"/>
              </a:ext>
            </a:extLst>
          </p:cNvPr>
          <p:cNvSpPr/>
          <p:nvPr/>
        </p:nvSpPr>
        <p:spPr>
          <a:xfrm>
            <a:off x="159662" y="1415305"/>
            <a:ext cx="4742004" cy="20313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ja-JP" sz="1400" b="1" i="1" dirty="0">
                <a:solidFill>
                  <a:schemeClr val="accent3"/>
                </a:solidFill>
                <a:latin typeface="IBM Plex Sans Light" panose="020B0403050203000203" pitchFamily="34" charset="0"/>
              </a:rPr>
              <a:t>A.)</a:t>
            </a:r>
            <a:r>
              <a:rPr lang="en" altLang="ja-JP" sz="1400" i="1" dirty="0">
                <a:solidFill>
                  <a:schemeClr val="accent3"/>
                </a:solidFill>
                <a:latin typeface="IBM Plex Sans Light" panose="020B0403050203000203" pitchFamily="34" charset="0"/>
              </a:rPr>
              <a:t> GNNs can be seen as a generalization of </a:t>
            </a:r>
            <a:r>
              <a:rPr lang="en" altLang="ja-JP" sz="1400" i="1" dirty="0" err="1">
                <a:solidFill>
                  <a:schemeClr val="accent3"/>
                </a:solidFill>
                <a:latin typeface="IBM Plex Sans Light" panose="020B0403050203000203" pitchFamily="34" charset="0"/>
              </a:rPr>
              <a:t>ConvNets</a:t>
            </a:r>
            <a:endParaRPr lang="en" altLang="ja-JP" sz="1400" i="1" dirty="0">
              <a:solidFill>
                <a:schemeClr val="accent3"/>
              </a:solidFill>
              <a:latin typeface="IBM Plex Sans Light" panose="020B0403050203000203" pitchFamily="34" charset="0"/>
            </a:endParaRPr>
          </a:p>
          <a:p>
            <a:endParaRPr lang="en" altLang="ja-JP" sz="1400" i="1" dirty="0">
              <a:solidFill>
                <a:schemeClr val="accent3"/>
              </a:solidFill>
              <a:latin typeface="IBM Plex Sans Light" panose="020B0403050203000203" pitchFamily="34" charset="0"/>
            </a:endParaRPr>
          </a:p>
          <a:p>
            <a:r>
              <a:rPr lang="en" altLang="ja-JP" sz="1400" i="1" dirty="0">
                <a:solidFill>
                  <a:schemeClr val="accent3"/>
                </a:solidFill>
                <a:latin typeface="IBM Plex Sans Light" panose="020B0403050203000203" pitchFamily="34" charset="0"/>
              </a:rPr>
              <a:t>B.) </a:t>
            </a:r>
            <a:r>
              <a:rPr lang="en" altLang="ja-JP" sz="1400" i="1" dirty="0" err="1">
                <a:solidFill>
                  <a:schemeClr val="accent3"/>
                </a:solidFill>
                <a:latin typeface="IBM Plex Sans Light" panose="020B0403050203000203" pitchFamily="34" charset="0"/>
              </a:rPr>
              <a:t>ConvNets</a:t>
            </a:r>
            <a:r>
              <a:rPr lang="en" altLang="ja-JP" sz="1400" i="1" dirty="0">
                <a:solidFill>
                  <a:schemeClr val="accent3"/>
                </a:solidFill>
                <a:latin typeface="IBM Plex Sans Light" panose="020B0403050203000203" pitchFamily="34" charset="0"/>
              </a:rPr>
              <a:t> can be seen as a generalization of GNNs</a:t>
            </a:r>
          </a:p>
          <a:p>
            <a:endParaRPr lang="en" altLang="ja-JP" sz="1400" i="1" dirty="0">
              <a:solidFill>
                <a:schemeClr val="accent3"/>
              </a:solidFill>
              <a:latin typeface="IBM Plex Sans Light" panose="020B0403050203000203" pitchFamily="34" charset="0"/>
            </a:endParaRPr>
          </a:p>
          <a:p>
            <a:r>
              <a:rPr lang="en" altLang="ja-JP" sz="1400" i="1" dirty="0">
                <a:solidFill>
                  <a:schemeClr val="accent3"/>
                </a:solidFill>
                <a:latin typeface="IBM Plex Sans Light" panose="020B0403050203000203" pitchFamily="34" charset="0"/>
              </a:rPr>
              <a:t>An attention mechanism can be implemented using a GNN</a:t>
            </a:r>
          </a:p>
          <a:p>
            <a:endParaRPr lang="en" altLang="ja-JP" sz="1400" i="1" dirty="0">
              <a:solidFill>
                <a:schemeClr val="accent3"/>
              </a:solidFill>
              <a:latin typeface="IBM Plex Sans Light" panose="020B0403050203000203" pitchFamily="34" charset="0"/>
            </a:endParaRPr>
          </a:p>
          <a:p>
            <a:r>
              <a:rPr lang="en" altLang="ja-JP" sz="1400" i="1" dirty="0">
                <a:solidFill>
                  <a:schemeClr val="accent3"/>
                </a:solidFill>
                <a:latin typeface="IBM Plex Sans Light" panose="020B0403050203000203" pitchFamily="34" charset="0"/>
              </a:rPr>
              <a:t>	C.) Yes, by building a fully connected graph</a:t>
            </a:r>
          </a:p>
          <a:p>
            <a:r>
              <a:rPr lang="en" altLang="ja-JP" sz="1400" i="1" dirty="0">
                <a:solidFill>
                  <a:schemeClr val="accent3"/>
                </a:solidFill>
                <a:latin typeface="IBM Plex Sans Light" panose="020B0403050203000203" pitchFamily="34" charset="0"/>
              </a:rPr>
              <a:t>           D.) Yes, by building a empty graph</a:t>
            </a:r>
          </a:p>
          <a:p>
            <a:r>
              <a:rPr lang="en" altLang="ja-JP" sz="1400" i="1" dirty="0">
                <a:solidFill>
                  <a:schemeClr val="accent3"/>
                </a:solidFill>
                <a:latin typeface="IBM Plex Sans Light" panose="020B0403050203000203" pitchFamily="34" charset="0"/>
              </a:rPr>
              <a:t>           E.) No, it is not possible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B898C99-1E66-4245-B19D-46926FC5BFC3}"/>
              </a:ext>
            </a:extLst>
          </p:cNvPr>
          <p:cNvSpPr/>
          <p:nvPr/>
        </p:nvSpPr>
        <p:spPr bwMode="auto">
          <a:xfrm>
            <a:off x="149146" y="1415305"/>
            <a:ext cx="4325418" cy="323521"/>
          </a:xfrm>
          <a:prstGeom prst="roundRect">
            <a:avLst/>
          </a:prstGeom>
          <a:noFill/>
          <a:ln>
            <a:solidFill>
              <a:srgbClr val="05D020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CH" sz="2400" b="0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highlight>
                <a:srgbClr val="00FF00"/>
              </a:highlight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CA81EC3-EF37-EC4F-8B01-55F2F7205895}"/>
              </a:ext>
            </a:extLst>
          </p:cNvPr>
          <p:cNvSpPr/>
          <p:nvPr/>
        </p:nvSpPr>
        <p:spPr bwMode="auto">
          <a:xfrm>
            <a:off x="632715" y="2684472"/>
            <a:ext cx="3467095" cy="323521"/>
          </a:xfrm>
          <a:prstGeom prst="roundRect">
            <a:avLst/>
          </a:prstGeom>
          <a:noFill/>
          <a:ln>
            <a:solidFill>
              <a:srgbClr val="05D020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CH" sz="2400" b="0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highlight>
                <a:srgbClr val="00FF00"/>
              </a:highlight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65EEAE-B530-BC4F-86F2-E27616B3AE9C}"/>
              </a:ext>
            </a:extLst>
          </p:cNvPr>
          <p:cNvSpPr txBox="1"/>
          <p:nvPr/>
        </p:nvSpPr>
        <p:spPr>
          <a:xfrm>
            <a:off x="4253595" y="3529662"/>
            <a:ext cx="39356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H" sz="1400" dirty="0">
                <a:solidFill>
                  <a:schemeClr val="bg1"/>
                </a:solidFill>
                <a:latin typeface="IBM Plex Sans Light" panose="020B0403050203000203" pitchFamily="34" charset="0"/>
              </a:rPr>
              <a:t>To convince yourself:</a:t>
            </a:r>
          </a:p>
          <a:p>
            <a:pPr algn="ctr"/>
            <a:r>
              <a:rPr lang="en-US" sz="1000" u="sng" dirty="0">
                <a:solidFill>
                  <a:schemeClr val="accent1"/>
                </a:solidFill>
                <a:latin typeface="IBM Plex Sans Light" panose="020B0403050203000203" pitchFamily="34" charset="0"/>
              </a:rPr>
              <a:t>https://</a:t>
            </a:r>
            <a:r>
              <a:rPr lang="en-US" sz="1000" u="sng" dirty="0" err="1">
                <a:solidFill>
                  <a:schemeClr val="accent1"/>
                </a:solidFill>
                <a:latin typeface="IBM Plex Sans Light" panose="020B0403050203000203" pitchFamily="34" charset="0"/>
              </a:rPr>
              <a:t>thegradient.pub</a:t>
            </a:r>
            <a:r>
              <a:rPr lang="en-US" sz="1000" u="sng" dirty="0">
                <a:solidFill>
                  <a:schemeClr val="accent1"/>
                </a:solidFill>
                <a:latin typeface="IBM Plex Sans Light" panose="020B0403050203000203" pitchFamily="34" charset="0"/>
              </a:rPr>
              <a:t>/transformers-are-graph-neural-networks/</a:t>
            </a:r>
            <a:endParaRPr lang="en-CH" sz="1000" u="sng" dirty="0">
              <a:solidFill>
                <a:schemeClr val="accent1"/>
              </a:solidFill>
              <a:latin typeface="IBM Plex Sans Light" panose="020B0403050203000203" pitchFamily="34" charset="0"/>
            </a:endParaRPr>
          </a:p>
          <a:p>
            <a:pPr algn="ctr"/>
            <a:endParaRPr lang="en-CH" sz="1200" dirty="0">
              <a:solidFill>
                <a:schemeClr val="bg1"/>
              </a:solidFill>
              <a:latin typeface="IBM Plex Sans Light" panose="020B0403050203000203" pitchFamily="34" charset="0"/>
            </a:endParaRPr>
          </a:p>
        </p:txBody>
      </p:sp>
      <p:cxnSp>
        <p:nvCxnSpPr>
          <p:cNvPr id="9" name="Curved Connector 8">
            <a:extLst>
              <a:ext uri="{FF2B5EF4-FFF2-40B4-BE49-F238E27FC236}">
                <a16:creationId xmlns:a16="http://schemas.microsoft.com/office/drawing/2014/main" id="{57B6353E-52F2-D147-A32C-193A3368E3D8}"/>
              </a:ext>
            </a:extLst>
          </p:cNvPr>
          <p:cNvCxnSpPr>
            <a:cxnSpLocks/>
            <a:endCxn id="8" idx="3"/>
          </p:cNvCxnSpPr>
          <p:nvPr/>
        </p:nvCxnSpPr>
        <p:spPr bwMode="auto">
          <a:xfrm rot="10800000">
            <a:off x="4099810" y="2846233"/>
            <a:ext cx="2121632" cy="600398"/>
          </a:xfrm>
          <a:prstGeom prst="curvedConnector3">
            <a:avLst>
              <a:gd name="adj1" fmla="val -13589"/>
            </a:avLst>
          </a:prstGeom>
          <a:ln w="19050">
            <a:headEnd type="none" w="med" len="med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39386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28DEAB8-235C-084B-AE54-E117EB4A72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146" y="112942"/>
            <a:ext cx="4808987" cy="479823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  <a:latin typeface="IBM Plex Sans"/>
              </a:rPr>
              <a:t>Question time</a:t>
            </a:r>
            <a:endParaRPr lang="en-CH" dirty="0">
              <a:solidFill>
                <a:schemeClr val="bg1"/>
              </a:solidFill>
              <a:latin typeface="IBM Plex San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0569232-8A1C-2C4C-A97A-72A63118FC36}"/>
              </a:ext>
            </a:extLst>
          </p:cNvPr>
          <p:cNvSpPr/>
          <p:nvPr/>
        </p:nvSpPr>
        <p:spPr>
          <a:xfrm>
            <a:off x="149146" y="819369"/>
            <a:ext cx="26308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" altLang="ja-JP" dirty="0">
                <a:solidFill>
                  <a:schemeClr val="accent3"/>
                </a:solidFill>
                <a:latin typeface="IBM Plex Sans Light" panose="020B0403050203000203" pitchFamily="34" charset="0"/>
              </a:rPr>
              <a:t>Which ones are correct?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EEBDB72-9090-F14A-931F-58ECB62235A4}"/>
              </a:ext>
            </a:extLst>
          </p:cNvPr>
          <p:cNvSpPr/>
          <p:nvPr/>
        </p:nvSpPr>
        <p:spPr>
          <a:xfrm>
            <a:off x="159662" y="1415305"/>
            <a:ext cx="4742004" cy="20313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ja-JP" sz="1400" b="1" i="1" dirty="0">
                <a:solidFill>
                  <a:schemeClr val="accent3"/>
                </a:solidFill>
                <a:latin typeface="IBM Plex Sans Light" panose="020B0403050203000203" pitchFamily="34" charset="0"/>
              </a:rPr>
              <a:t>A.)</a:t>
            </a:r>
            <a:r>
              <a:rPr lang="en" altLang="ja-JP" sz="1400" i="1" dirty="0">
                <a:solidFill>
                  <a:schemeClr val="accent3"/>
                </a:solidFill>
                <a:latin typeface="IBM Plex Sans Light" panose="020B0403050203000203" pitchFamily="34" charset="0"/>
              </a:rPr>
              <a:t> GNNs can be seen as a generalization of </a:t>
            </a:r>
            <a:r>
              <a:rPr lang="en" altLang="ja-JP" sz="1400" i="1" dirty="0" err="1">
                <a:solidFill>
                  <a:schemeClr val="accent3"/>
                </a:solidFill>
                <a:latin typeface="IBM Plex Sans Light" panose="020B0403050203000203" pitchFamily="34" charset="0"/>
              </a:rPr>
              <a:t>ConvNets</a:t>
            </a:r>
            <a:endParaRPr lang="en" altLang="ja-JP" sz="1400" i="1" dirty="0">
              <a:solidFill>
                <a:schemeClr val="accent3"/>
              </a:solidFill>
              <a:latin typeface="IBM Plex Sans Light" panose="020B0403050203000203" pitchFamily="34" charset="0"/>
            </a:endParaRPr>
          </a:p>
          <a:p>
            <a:endParaRPr lang="en" altLang="ja-JP" sz="1400" i="1" dirty="0">
              <a:solidFill>
                <a:schemeClr val="accent3"/>
              </a:solidFill>
              <a:latin typeface="IBM Plex Sans Light" panose="020B0403050203000203" pitchFamily="34" charset="0"/>
            </a:endParaRPr>
          </a:p>
          <a:p>
            <a:r>
              <a:rPr lang="en" altLang="ja-JP" sz="1400" i="1" dirty="0">
                <a:solidFill>
                  <a:schemeClr val="accent3"/>
                </a:solidFill>
                <a:latin typeface="IBM Plex Sans Light" panose="020B0403050203000203" pitchFamily="34" charset="0"/>
              </a:rPr>
              <a:t>B.) </a:t>
            </a:r>
            <a:r>
              <a:rPr lang="en" altLang="ja-JP" sz="1400" i="1" dirty="0" err="1">
                <a:solidFill>
                  <a:schemeClr val="accent3"/>
                </a:solidFill>
                <a:latin typeface="IBM Plex Sans Light" panose="020B0403050203000203" pitchFamily="34" charset="0"/>
              </a:rPr>
              <a:t>ConvNets</a:t>
            </a:r>
            <a:r>
              <a:rPr lang="en" altLang="ja-JP" sz="1400" i="1" dirty="0">
                <a:solidFill>
                  <a:schemeClr val="accent3"/>
                </a:solidFill>
                <a:latin typeface="IBM Plex Sans Light" panose="020B0403050203000203" pitchFamily="34" charset="0"/>
              </a:rPr>
              <a:t> can be seen as a generalization of GNNs</a:t>
            </a:r>
          </a:p>
          <a:p>
            <a:endParaRPr lang="en" altLang="ja-JP" sz="1400" i="1" dirty="0">
              <a:solidFill>
                <a:schemeClr val="accent3"/>
              </a:solidFill>
              <a:latin typeface="IBM Plex Sans Light" panose="020B0403050203000203" pitchFamily="34" charset="0"/>
            </a:endParaRPr>
          </a:p>
          <a:p>
            <a:r>
              <a:rPr lang="en" altLang="ja-JP" sz="1400" i="1" dirty="0">
                <a:solidFill>
                  <a:schemeClr val="accent3"/>
                </a:solidFill>
                <a:latin typeface="IBM Plex Sans Light" panose="020B0403050203000203" pitchFamily="34" charset="0"/>
              </a:rPr>
              <a:t>An attention mechanism can be implemented using a GNN</a:t>
            </a:r>
          </a:p>
          <a:p>
            <a:endParaRPr lang="en" altLang="ja-JP" sz="1400" i="1" dirty="0">
              <a:solidFill>
                <a:schemeClr val="accent3"/>
              </a:solidFill>
              <a:latin typeface="IBM Plex Sans Light" panose="020B0403050203000203" pitchFamily="34" charset="0"/>
            </a:endParaRPr>
          </a:p>
          <a:p>
            <a:r>
              <a:rPr lang="en" altLang="ja-JP" sz="1400" i="1" dirty="0">
                <a:solidFill>
                  <a:schemeClr val="accent3"/>
                </a:solidFill>
                <a:latin typeface="IBM Plex Sans Light" panose="020B0403050203000203" pitchFamily="34" charset="0"/>
              </a:rPr>
              <a:t>	C.) Yes, by building a fully connected graph</a:t>
            </a:r>
          </a:p>
          <a:p>
            <a:r>
              <a:rPr lang="en" altLang="ja-JP" sz="1400" i="1" dirty="0">
                <a:solidFill>
                  <a:schemeClr val="accent3"/>
                </a:solidFill>
                <a:latin typeface="IBM Plex Sans Light" panose="020B0403050203000203" pitchFamily="34" charset="0"/>
              </a:rPr>
              <a:t>           D.) Yes, by building a empty graph</a:t>
            </a:r>
          </a:p>
          <a:p>
            <a:r>
              <a:rPr lang="en" altLang="ja-JP" sz="1400" i="1" dirty="0">
                <a:solidFill>
                  <a:schemeClr val="accent3"/>
                </a:solidFill>
                <a:latin typeface="IBM Plex Sans Light" panose="020B0403050203000203" pitchFamily="34" charset="0"/>
              </a:rPr>
              <a:t>           E.) No, it is not possible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B898C99-1E66-4245-B19D-46926FC5BFC3}"/>
              </a:ext>
            </a:extLst>
          </p:cNvPr>
          <p:cNvSpPr/>
          <p:nvPr/>
        </p:nvSpPr>
        <p:spPr bwMode="auto">
          <a:xfrm>
            <a:off x="149146" y="1415305"/>
            <a:ext cx="4325418" cy="323521"/>
          </a:xfrm>
          <a:prstGeom prst="roundRect">
            <a:avLst/>
          </a:prstGeom>
          <a:noFill/>
          <a:ln>
            <a:solidFill>
              <a:srgbClr val="05D020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CH" sz="2400" b="0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highlight>
                <a:srgbClr val="00FF00"/>
              </a:highlight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CA81EC3-EF37-EC4F-8B01-55F2F7205895}"/>
              </a:ext>
            </a:extLst>
          </p:cNvPr>
          <p:cNvSpPr/>
          <p:nvPr/>
        </p:nvSpPr>
        <p:spPr bwMode="auto">
          <a:xfrm>
            <a:off x="632715" y="2684472"/>
            <a:ext cx="3467095" cy="323521"/>
          </a:xfrm>
          <a:prstGeom prst="roundRect">
            <a:avLst/>
          </a:prstGeom>
          <a:noFill/>
          <a:ln>
            <a:solidFill>
              <a:srgbClr val="05D020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CH" sz="2400" b="0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highlight>
                <a:srgbClr val="00FF00"/>
              </a:highlight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65EEAE-B530-BC4F-86F2-E27616B3AE9C}"/>
              </a:ext>
            </a:extLst>
          </p:cNvPr>
          <p:cNvSpPr txBox="1"/>
          <p:nvPr/>
        </p:nvSpPr>
        <p:spPr>
          <a:xfrm>
            <a:off x="4253595" y="3529662"/>
            <a:ext cx="39356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H" sz="1400" dirty="0">
                <a:solidFill>
                  <a:schemeClr val="bg1"/>
                </a:solidFill>
                <a:latin typeface="IBM Plex Sans Light" panose="020B0403050203000203" pitchFamily="34" charset="0"/>
              </a:rPr>
              <a:t>To convince yourself:</a:t>
            </a:r>
          </a:p>
          <a:p>
            <a:pPr algn="ctr"/>
            <a:r>
              <a:rPr lang="en-US" sz="1000" u="sng" dirty="0">
                <a:solidFill>
                  <a:schemeClr val="accent1"/>
                </a:solidFill>
                <a:latin typeface="IBM Plex Sans Light" panose="020B0403050203000203" pitchFamily="34" charset="0"/>
              </a:rPr>
              <a:t>https://</a:t>
            </a:r>
            <a:r>
              <a:rPr lang="en-US" sz="1000" u="sng" dirty="0" err="1">
                <a:solidFill>
                  <a:schemeClr val="accent1"/>
                </a:solidFill>
                <a:latin typeface="IBM Plex Sans Light" panose="020B0403050203000203" pitchFamily="34" charset="0"/>
              </a:rPr>
              <a:t>thegradient.pub</a:t>
            </a:r>
            <a:r>
              <a:rPr lang="en-US" sz="1000" u="sng" dirty="0">
                <a:solidFill>
                  <a:schemeClr val="accent1"/>
                </a:solidFill>
                <a:latin typeface="IBM Plex Sans Light" panose="020B0403050203000203" pitchFamily="34" charset="0"/>
              </a:rPr>
              <a:t>/transformers-are-graph-neural-networks/</a:t>
            </a:r>
            <a:endParaRPr lang="en-CH" sz="1000" u="sng" dirty="0">
              <a:solidFill>
                <a:schemeClr val="accent1"/>
              </a:solidFill>
              <a:latin typeface="IBM Plex Sans Light" panose="020B0403050203000203" pitchFamily="34" charset="0"/>
            </a:endParaRPr>
          </a:p>
          <a:p>
            <a:pPr algn="ctr"/>
            <a:endParaRPr lang="en-CH" sz="1200" dirty="0">
              <a:solidFill>
                <a:schemeClr val="bg1"/>
              </a:solidFill>
              <a:latin typeface="IBM Plex Sans Light" panose="020B0403050203000203" pitchFamily="34" charset="0"/>
            </a:endParaRPr>
          </a:p>
        </p:txBody>
      </p:sp>
      <p:cxnSp>
        <p:nvCxnSpPr>
          <p:cNvPr id="9" name="Curved Connector 8">
            <a:extLst>
              <a:ext uri="{FF2B5EF4-FFF2-40B4-BE49-F238E27FC236}">
                <a16:creationId xmlns:a16="http://schemas.microsoft.com/office/drawing/2014/main" id="{57B6353E-52F2-D147-A32C-193A3368E3D8}"/>
              </a:ext>
            </a:extLst>
          </p:cNvPr>
          <p:cNvCxnSpPr>
            <a:cxnSpLocks/>
            <a:endCxn id="8" idx="3"/>
          </p:cNvCxnSpPr>
          <p:nvPr/>
        </p:nvCxnSpPr>
        <p:spPr bwMode="auto">
          <a:xfrm rot="10800000">
            <a:off x="4099810" y="2846233"/>
            <a:ext cx="2121632" cy="600398"/>
          </a:xfrm>
          <a:prstGeom prst="curvedConnector3">
            <a:avLst>
              <a:gd name="adj1" fmla="val -13589"/>
            </a:avLst>
          </a:prstGeom>
          <a:ln w="19050">
            <a:headEnd type="none" w="med" len="med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673349D5-0421-E946-9FEE-781D6ADF8BC2}"/>
              </a:ext>
            </a:extLst>
          </p:cNvPr>
          <p:cNvSpPr/>
          <p:nvPr/>
        </p:nvSpPr>
        <p:spPr bwMode="auto">
          <a:xfrm>
            <a:off x="867525" y="766447"/>
            <a:ext cx="7336880" cy="4025729"/>
          </a:xfrm>
          <a:prstGeom prst="roundRect">
            <a:avLst/>
          </a:prstGeom>
          <a:solidFill>
            <a:schemeClr val="bg1"/>
          </a:solidFill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CH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83E8F3B-7244-7345-A8A0-28C7D65B50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7617" y="847391"/>
            <a:ext cx="2496909" cy="3529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1122E6A-9AFF-FB43-805E-3541F1EB08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2520" y="847391"/>
            <a:ext cx="2603670" cy="3529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73315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F1484375-4330-F046-B6EB-7FE7D504CE92}"/>
              </a:ext>
            </a:extLst>
          </p:cNvPr>
          <p:cNvSpPr/>
          <p:nvPr/>
        </p:nvSpPr>
        <p:spPr bwMode="auto">
          <a:xfrm>
            <a:off x="496522" y="1064574"/>
            <a:ext cx="8150955" cy="3794877"/>
          </a:xfrm>
          <a:prstGeom prst="roundRect">
            <a:avLst/>
          </a:prstGeom>
          <a:solidFill>
            <a:schemeClr val="bg1"/>
          </a:solidFill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IBM Plex Sans Light" panose="020B0403050203000203" pitchFamily="34" charset="0"/>
              </a:rPr>
              <a:t>A GNN that maps different node</a:t>
            </a:r>
          </a:p>
          <a:p>
            <a:r>
              <a:rPr lang="en-US" sz="1400" dirty="0" err="1">
                <a:latin typeface="IBM Plex Sans Light" panose="020B0403050203000203" pitchFamily="34" charset="0"/>
              </a:rPr>
              <a:t>neighbourhoods</a:t>
            </a:r>
            <a:r>
              <a:rPr lang="en-US" sz="1400" dirty="0">
                <a:latin typeface="IBM Plex Sans Light" panose="020B0403050203000203" pitchFamily="34" charset="0"/>
              </a:rPr>
              <a:t> to different embedding</a:t>
            </a:r>
          </a:p>
          <a:p>
            <a:r>
              <a:rPr lang="en-US" sz="1400" dirty="0">
                <a:latin typeface="IBM Plex Sans Light" panose="020B0403050203000203" pitchFamily="34" charset="0"/>
              </a:rPr>
              <a:t>locations </a:t>
            </a:r>
          </a:p>
          <a:p>
            <a:endParaRPr lang="en-US" sz="1400" dirty="0">
              <a:latin typeface="IBM Plex Sans Light" panose="020B040305020300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IBM Plex Sans Light" panose="020B0403050203000203" pitchFamily="34" charset="0"/>
              </a:rPr>
              <a:t>A GNN that maps similar node</a:t>
            </a:r>
          </a:p>
          <a:p>
            <a:r>
              <a:rPr lang="en-US" sz="1400" dirty="0" err="1">
                <a:latin typeface="IBM Plex Sans Light" panose="020B0403050203000203" pitchFamily="34" charset="0"/>
              </a:rPr>
              <a:t>neighbourhoods</a:t>
            </a:r>
            <a:r>
              <a:rPr lang="en-US" sz="1400" dirty="0">
                <a:latin typeface="IBM Plex Sans Light" panose="020B0403050203000203" pitchFamily="34" charset="0"/>
              </a:rPr>
              <a:t> to similar embedding</a:t>
            </a:r>
          </a:p>
          <a:p>
            <a:r>
              <a:rPr lang="en-US" sz="1400" dirty="0">
                <a:latin typeface="IBM Plex Sans Light" panose="020B0403050203000203" pitchFamily="34" charset="0"/>
              </a:rPr>
              <a:t>locations </a:t>
            </a:r>
          </a:p>
          <a:p>
            <a:pPr marL="0" marR="0" indent="0" algn="ctr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CH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3C833B80-2034-3C44-BB10-EF14419E96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05471" y="1484116"/>
            <a:ext cx="3187700" cy="27305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928DEAB8-235C-084B-AE54-E117EB4A72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146" y="112942"/>
            <a:ext cx="6275717" cy="479823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  <a:latin typeface="IBM Plex Sans"/>
              </a:rPr>
              <a:t>Expressive power of Graph Neural Network</a:t>
            </a:r>
            <a:endParaRPr lang="en-CH" dirty="0">
              <a:solidFill>
                <a:schemeClr val="bg1"/>
              </a:solidFill>
              <a:latin typeface="IBM Plex San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0569232-8A1C-2C4C-A97A-72A63118FC36}"/>
              </a:ext>
            </a:extLst>
          </p:cNvPr>
          <p:cNvSpPr/>
          <p:nvPr/>
        </p:nvSpPr>
        <p:spPr>
          <a:xfrm>
            <a:off x="159662" y="584751"/>
            <a:ext cx="25266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ja-JP" dirty="0">
                <a:solidFill>
                  <a:schemeClr val="accent3"/>
                </a:solidFill>
                <a:latin typeface="IBM Plex Sans Light" panose="020B0403050203000203" pitchFamily="34" charset="0"/>
              </a:rPr>
              <a:t>What is a “good” GNN?</a:t>
            </a:r>
          </a:p>
        </p:txBody>
      </p:sp>
    </p:spTree>
    <p:extLst>
      <p:ext uri="{BB962C8B-B14F-4D97-AF65-F5344CB8AC3E}">
        <p14:creationId xmlns:p14="http://schemas.microsoft.com/office/powerpoint/2010/main" val="39815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F1484375-4330-F046-B6EB-7FE7D504CE92}"/>
              </a:ext>
            </a:extLst>
          </p:cNvPr>
          <p:cNvSpPr/>
          <p:nvPr/>
        </p:nvSpPr>
        <p:spPr bwMode="auto">
          <a:xfrm>
            <a:off x="496522" y="1064574"/>
            <a:ext cx="8150955" cy="3794877"/>
          </a:xfrm>
          <a:prstGeom prst="roundRect">
            <a:avLst/>
          </a:prstGeom>
          <a:solidFill>
            <a:schemeClr val="bg1"/>
          </a:solidFill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IBM Plex Sans Light" panose="020B0403050203000203" pitchFamily="34" charset="0"/>
              </a:rPr>
              <a:t>A GNN that maps different node</a:t>
            </a:r>
          </a:p>
          <a:p>
            <a:r>
              <a:rPr lang="en-US" sz="1400" dirty="0" err="1">
                <a:latin typeface="IBM Plex Sans Light" panose="020B0403050203000203" pitchFamily="34" charset="0"/>
              </a:rPr>
              <a:t>neighbourhoods</a:t>
            </a:r>
            <a:r>
              <a:rPr lang="en-US" sz="1400" dirty="0">
                <a:latin typeface="IBM Plex Sans Light" panose="020B0403050203000203" pitchFamily="34" charset="0"/>
              </a:rPr>
              <a:t> to different embedding</a:t>
            </a:r>
          </a:p>
          <a:p>
            <a:r>
              <a:rPr lang="en-US" sz="1400" dirty="0">
                <a:latin typeface="IBM Plex Sans Light" panose="020B0403050203000203" pitchFamily="34" charset="0"/>
              </a:rPr>
              <a:t>locations </a:t>
            </a:r>
          </a:p>
          <a:p>
            <a:endParaRPr lang="en-US" sz="1400" dirty="0">
              <a:latin typeface="IBM Plex Sans Light" panose="020B040305020300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IBM Plex Sans Light" panose="020B0403050203000203" pitchFamily="34" charset="0"/>
              </a:rPr>
              <a:t>A GNN that maps similar node</a:t>
            </a:r>
          </a:p>
          <a:p>
            <a:r>
              <a:rPr lang="en-US" sz="1400" dirty="0" err="1">
                <a:latin typeface="IBM Plex Sans Light" panose="020B0403050203000203" pitchFamily="34" charset="0"/>
              </a:rPr>
              <a:t>neighbourhoods</a:t>
            </a:r>
            <a:r>
              <a:rPr lang="en-US" sz="1400" dirty="0">
                <a:latin typeface="IBM Plex Sans Light" panose="020B0403050203000203" pitchFamily="34" charset="0"/>
              </a:rPr>
              <a:t> to similar embedding</a:t>
            </a:r>
          </a:p>
          <a:p>
            <a:r>
              <a:rPr lang="en-US" sz="1400" dirty="0">
                <a:latin typeface="IBM Plex Sans Light" panose="020B0403050203000203" pitchFamily="34" charset="0"/>
              </a:rPr>
              <a:t>locations </a:t>
            </a:r>
          </a:p>
          <a:p>
            <a:pPr marL="0" marR="0" indent="0" algn="ctr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CH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06AEF85-8EC6-A04B-8A29-ECC11C09A9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05471" y="1484116"/>
            <a:ext cx="3187700" cy="27305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928DEAB8-235C-084B-AE54-E117EB4A72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146" y="112942"/>
            <a:ext cx="6275717" cy="479823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  <a:latin typeface="IBM Plex Sans"/>
              </a:rPr>
              <a:t>Expressive power of Graph Neural Network</a:t>
            </a:r>
            <a:endParaRPr lang="en-CH" dirty="0">
              <a:solidFill>
                <a:schemeClr val="bg1"/>
              </a:solidFill>
              <a:latin typeface="IBM Plex San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0569232-8A1C-2C4C-A97A-72A63118FC36}"/>
              </a:ext>
            </a:extLst>
          </p:cNvPr>
          <p:cNvSpPr/>
          <p:nvPr/>
        </p:nvSpPr>
        <p:spPr>
          <a:xfrm>
            <a:off x="159662" y="584751"/>
            <a:ext cx="25266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ja-JP" dirty="0">
                <a:solidFill>
                  <a:schemeClr val="accent3"/>
                </a:solidFill>
                <a:latin typeface="IBM Plex Sans Light" panose="020B0403050203000203" pitchFamily="34" charset="0"/>
              </a:rPr>
              <a:t>What is a “good” GNN?</a:t>
            </a:r>
          </a:p>
        </p:txBody>
      </p:sp>
    </p:spTree>
    <p:extLst>
      <p:ext uri="{BB962C8B-B14F-4D97-AF65-F5344CB8AC3E}">
        <p14:creationId xmlns:p14="http://schemas.microsoft.com/office/powerpoint/2010/main" val="37806731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28DEAB8-235C-084B-AE54-E117EB4A72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146" y="112942"/>
            <a:ext cx="6275717" cy="479823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  <a:latin typeface="IBM Plex Sans"/>
              </a:rPr>
              <a:t>Expressive power of Graph Neural Network</a:t>
            </a:r>
            <a:endParaRPr lang="en-CH" dirty="0">
              <a:solidFill>
                <a:schemeClr val="bg1"/>
              </a:solidFill>
              <a:latin typeface="IBM Plex San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0569232-8A1C-2C4C-A97A-72A63118FC36}"/>
              </a:ext>
            </a:extLst>
          </p:cNvPr>
          <p:cNvSpPr/>
          <p:nvPr/>
        </p:nvSpPr>
        <p:spPr>
          <a:xfrm>
            <a:off x="159662" y="584751"/>
            <a:ext cx="25266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ja-JP" dirty="0">
                <a:solidFill>
                  <a:schemeClr val="accent3"/>
                </a:solidFill>
                <a:latin typeface="IBM Plex Sans Light" panose="020B0403050203000203" pitchFamily="34" charset="0"/>
              </a:rPr>
              <a:t>What is a “good” GNN?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F1484375-4330-F046-B6EB-7FE7D504CE92}"/>
              </a:ext>
            </a:extLst>
          </p:cNvPr>
          <p:cNvSpPr/>
          <p:nvPr/>
        </p:nvSpPr>
        <p:spPr bwMode="auto">
          <a:xfrm>
            <a:off x="496522" y="1064574"/>
            <a:ext cx="8150955" cy="3794877"/>
          </a:xfrm>
          <a:prstGeom prst="roundRect">
            <a:avLst/>
          </a:prstGeom>
          <a:solidFill>
            <a:schemeClr val="bg1"/>
          </a:solidFill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CH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B0B7D1F1-5E75-1C47-B84B-B091E68D1D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19179" y="1559066"/>
            <a:ext cx="4394200" cy="2667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E55CDEB-F57B-FF4A-A259-1C82D9FF56D6}"/>
              </a:ext>
            </a:extLst>
          </p:cNvPr>
          <p:cNvSpPr/>
          <p:nvPr/>
        </p:nvSpPr>
        <p:spPr>
          <a:xfrm>
            <a:off x="2580117" y="4288058"/>
            <a:ext cx="42723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ja-JP" dirty="0">
                <a:latin typeface="IBM Plex Sans Light" panose="020B0403050203000203" pitchFamily="34" charset="0"/>
              </a:rPr>
              <a:t>Can we be as powerful as isomorphism?</a:t>
            </a:r>
          </a:p>
        </p:txBody>
      </p:sp>
    </p:spTree>
    <p:extLst>
      <p:ext uri="{BB962C8B-B14F-4D97-AF65-F5344CB8AC3E}">
        <p14:creationId xmlns:p14="http://schemas.microsoft.com/office/powerpoint/2010/main" val="20886286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28DEAB8-235C-084B-AE54-E117EB4A72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146" y="112942"/>
            <a:ext cx="6275717" cy="479823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  <a:latin typeface="IBM Plex Sans"/>
              </a:rPr>
              <a:t>Expressive power of Graph Neural Network</a:t>
            </a:r>
            <a:endParaRPr lang="en-CH" dirty="0">
              <a:solidFill>
                <a:schemeClr val="bg1"/>
              </a:solidFill>
              <a:latin typeface="IBM Plex San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0569232-8A1C-2C4C-A97A-72A63118FC36}"/>
              </a:ext>
            </a:extLst>
          </p:cNvPr>
          <p:cNvSpPr/>
          <p:nvPr/>
        </p:nvSpPr>
        <p:spPr>
          <a:xfrm>
            <a:off x="159662" y="584751"/>
            <a:ext cx="25266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ja-JP" dirty="0">
                <a:solidFill>
                  <a:schemeClr val="accent3"/>
                </a:solidFill>
                <a:latin typeface="IBM Plex Sans Light" panose="020B0403050203000203" pitchFamily="34" charset="0"/>
              </a:rPr>
              <a:t>What is a “good” GNN?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F1484375-4330-F046-B6EB-7FE7D504CE92}"/>
              </a:ext>
            </a:extLst>
          </p:cNvPr>
          <p:cNvSpPr/>
          <p:nvPr/>
        </p:nvSpPr>
        <p:spPr bwMode="auto">
          <a:xfrm>
            <a:off x="496522" y="1064574"/>
            <a:ext cx="8150955" cy="3794877"/>
          </a:xfrm>
          <a:prstGeom prst="roundRect">
            <a:avLst/>
          </a:prstGeom>
          <a:solidFill>
            <a:schemeClr val="bg1"/>
          </a:solidFill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CH" sz="14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IBM Plex Sans Light" panose="020B0403050203000203" pitchFamily="34" charset="0"/>
                <a:ea typeface="IBM Plex Sans" charset="0"/>
                <a:cs typeface="IBM Plex Sans" charset="0"/>
              </a:rPr>
              <a:t>The Graph Isomorphism Network can</a:t>
            </a:r>
          </a:p>
          <a:p>
            <a:pPr marR="0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CH" sz="14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IBM Plex Sans Light" panose="020B0403050203000203" pitchFamily="34" charset="0"/>
                <a:ea typeface="IBM Plex Sans" charset="0"/>
                <a:cs typeface="IBM Plex Sans" charset="0"/>
              </a:rPr>
              <a:t>be as powerful </a:t>
            </a:r>
            <a:r>
              <a:rPr lang="en-US" sz="1400" dirty="0">
                <a:solidFill>
                  <a:schemeClr val="tx1"/>
                </a:solidFill>
                <a:latin typeface="IBM Plex Sans Light" panose="020B0403050203000203" pitchFamily="34" charset="0"/>
                <a:ea typeface="IBM Plex Sans" charset="0"/>
                <a:cs typeface="IBM Plex Sans" charset="0"/>
              </a:rPr>
              <a:t>a</a:t>
            </a:r>
            <a:r>
              <a:rPr lang="en-CH" sz="1400" dirty="0">
                <a:solidFill>
                  <a:schemeClr val="tx1"/>
                </a:solidFill>
                <a:latin typeface="IBM Plex Sans Light" panose="020B0403050203000203" pitchFamily="34" charset="0"/>
                <a:ea typeface="IBM Plex Sans" charset="0"/>
                <a:cs typeface="IBM Plex Sans" charset="0"/>
              </a:rPr>
              <a:t>s the Weisfeiler-Lehman (WL)</a:t>
            </a:r>
          </a:p>
          <a:p>
            <a:pPr marR="0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CH" sz="1400" dirty="0">
                <a:solidFill>
                  <a:schemeClr val="tx1"/>
                </a:solidFill>
                <a:latin typeface="IBM Plex Sans Light" panose="020B0403050203000203" pitchFamily="34" charset="0"/>
                <a:ea typeface="IBM Plex Sans" charset="0"/>
                <a:cs typeface="IBM Plex Sans" charset="0"/>
              </a:rPr>
              <a:t>test of isomorphism</a:t>
            </a:r>
          </a:p>
          <a:p>
            <a:pPr marR="0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kumimoji="0" lang="en-CH" sz="140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IBM Plex Sans Light" panose="020B0403050203000203" pitchFamily="34" charset="0"/>
              <a:ea typeface="IBM Plex Sans" charset="0"/>
              <a:cs typeface="IBM Plex Sans" charset="0"/>
            </a:endParaRPr>
          </a:p>
          <a:p>
            <a:pPr marL="285750" marR="0" indent="-285750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CH" sz="1400" dirty="0">
                <a:solidFill>
                  <a:schemeClr val="tx1"/>
                </a:solidFill>
                <a:latin typeface="IBM Plex Sans Light" panose="020B0403050203000203" pitchFamily="34" charset="0"/>
                <a:ea typeface="IBM Plex Sans" charset="0"/>
                <a:cs typeface="IBM Plex Sans" charset="0"/>
              </a:rPr>
              <a:t>The proof is based on the strong relation</a:t>
            </a:r>
          </a:p>
          <a:p>
            <a:pPr marR="0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1400" dirty="0">
                <a:solidFill>
                  <a:schemeClr val="tx1"/>
                </a:solidFill>
                <a:latin typeface="IBM Plex Sans Light" panose="020B0403050203000203" pitchFamily="34" charset="0"/>
                <a:ea typeface="IBM Plex Sans" charset="0"/>
                <a:cs typeface="IBM Plex Sans" charset="0"/>
              </a:rPr>
              <a:t>b</a:t>
            </a:r>
            <a:r>
              <a:rPr kumimoji="0" lang="en-CH" sz="14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IBM Plex Sans Light" panose="020B0403050203000203" pitchFamily="34" charset="0"/>
                <a:ea typeface="IBM Plex Sans" charset="0"/>
                <a:cs typeface="IBM Plex Sans" charset="0"/>
              </a:rPr>
              <a:t>etween the message passing of GNNs and</a:t>
            </a:r>
          </a:p>
          <a:p>
            <a:pPr marR="0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1400" dirty="0">
                <a:solidFill>
                  <a:schemeClr val="tx1"/>
                </a:solidFill>
                <a:latin typeface="IBM Plex Sans Light" panose="020B0403050203000203" pitchFamily="34" charset="0"/>
                <a:ea typeface="IBM Plex Sans" charset="0"/>
                <a:cs typeface="IBM Plex Sans" charset="0"/>
              </a:rPr>
              <a:t>T</a:t>
            </a:r>
            <a:r>
              <a:rPr lang="en-CH" sz="1400" dirty="0">
                <a:solidFill>
                  <a:schemeClr val="tx1"/>
                </a:solidFill>
                <a:latin typeface="IBM Plex Sans Light" panose="020B0403050203000203" pitchFamily="34" charset="0"/>
                <a:ea typeface="IBM Plex Sans" charset="0"/>
                <a:cs typeface="IBM Plex Sans" charset="0"/>
              </a:rPr>
              <a:t>he 1-dimensional WL procedure</a:t>
            </a:r>
            <a:endParaRPr kumimoji="0" lang="en-CH" sz="140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IBM Plex Sans Light" panose="020B0403050203000203" pitchFamily="34" charset="0"/>
              <a:ea typeface="IBM Plex Sans" charset="0"/>
              <a:cs typeface="IBM Plex Sans" charset="0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B0B7D1F1-5E75-1C47-B84B-B091E68D1D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27763" y="1510940"/>
            <a:ext cx="4394200" cy="2667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80DEB46-9680-4A49-9D7C-4AB545FD9ED2}"/>
              </a:ext>
            </a:extLst>
          </p:cNvPr>
          <p:cNvSpPr/>
          <p:nvPr/>
        </p:nvSpPr>
        <p:spPr>
          <a:xfrm>
            <a:off x="873158" y="4188289"/>
            <a:ext cx="600196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ja-JP" sz="1400" dirty="0">
                <a:latin typeface="IBM Plex Sans Light" panose="020B0403050203000203" pitchFamily="34" charset="0"/>
              </a:rPr>
              <a:t>Source: </a:t>
            </a:r>
            <a:r>
              <a:rPr lang="en" altLang="ja-JP" sz="1100" dirty="0">
                <a:latin typeface="IBM Plex Sans Light" panose="020B0403050203000203" pitchFamily="34" charset="0"/>
              </a:rPr>
              <a:t>Xu et al., How powerful are Graph Neural Networks</a:t>
            </a:r>
          </a:p>
          <a:p>
            <a:r>
              <a:rPr lang="en" altLang="ja-JP" sz="1100" dirty="0">
                <a:latin typeface="IBM Plex Sans Light" panose="020B0403050203000203" pitchFamily="34" charset="0"/>
              </a:rPr>
              <a:t>                   Morris et al., </a:t>
            </a:r>
            <a:r>
              <a:rPr lang="en-US" altLang="ja-JP" sz="1100" dirty="0" err="1">
                <a:latin typeface="IBM Plex Sans Light" panose="020B0403050203000203" pitchFamily="34" charset="0"/>
              </a:rPr>
              <a:t>Weisfeiler</a:t>
            </a:r>
            <a:r>
              <a:rPr lang="en-US" altLang="ja-JP" sz="1100" dirty="0">
                <a:latin typeface="IBM Plex Sans Light" panose="020B0403050203000203" pitchFamily="34" charset="0"/>
              </a:rPr>
              <a:t> and Leman Go Neural: Higher-order Graph Neural Networks</a:t>
            </a:r>
          </a:p>
          <a:p>
            <a:r>
              <a:rPr lang="en-US" altLang="ja-JP" sz="1100" dirty="0">
                <a:latin typeface="IBM Plex Sans Light" panose="020B0403050203000203" pitchFamily="34" charset="0"/>
              </a:rPr>
              <a:t>                   Jaume et al., </a:t>
            </a:r>
            <a:r>
              <a:rPr lang="en-US" altLang="ja-JP" sz="1100" dirty="0" err="1">
                <a:latin typeface="IBM Plex Sans Light" panose="020B0403050203000203" pitchFamily="34" charset="0"/>
              </a:rPr>
              <a:t>edGNN</a:t>
            </a:r>
            <a:r>
              <a:rPr lang="en-US" altLang="ja-JP" sz="1100" dirty="0">
                <a:latin typeface="IBM Plex Sans Light" panose="020B0403050203000203" pitchFamily="34" charset="0"/>
              </a:rPr>
              <a:t>: A simple and powerful GNN for directed labeled graphs</a:t>
            </a:r>
            <a:endParaRPr lang="en" altLang="ja-JP" sz="1400" dirty="0">
              <a:latin typeface="IBM Plex Sans Light" panose="020B040305020300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92506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28DEAB8-235C-084B-AE54-E117EB4A72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146" y="112942"/>
            <a:ext cx="4808987" cy="479823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  <a:latin typeface="IBM Plex Sans"/>
              </a:rPr>
              <a:t>Question time (a more advanced one)</a:t>
            </a:r>
            <a:endParaRPr lang="en-CH" dirty="0">
              <a:solidFill>
                <a:schemeClr val="bg1"/>
              </a:solidFill>
              <a:latin typeface="IBM Plex San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0569232-8A1C-2C4C-A97A-72A63118FC36}"/>
              </a:ext>
            </a:extLst>
          </p:cNvPr>
          <p:cNvSpPr/>
          <p:nvPr/>
        </p:nvSpPr>
        <p:spPr>
          <a:xfrm>
            <a:off x="92365" y="819369"/>
            <a:ext cx="26917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ja-JP" dirty="0">
                <a:solidFill>
                  <a:schemeClr val="accent3"/>
                </a:solidFill>
                <a:latin typeface="IBM Plex Sans Light" panose="020B0403050203000203" pitchFamily="34" charset="0"/>
              </a:rPr>
              <a:t>Graph Neural Networks: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EEBDB72-9090-F14A-931F-58ECB62235A4}"/>
              </a:ext>
            </a:extLst>
          </p:cNvPr>
          <p:cNvSpPr/>
          <p:nvPr/>
        </p:nvSpPr>
        <p:spPr>
          <a:xfrm>
            <a:off x="159662" y="1415305"/>
            <a:ext cx="4746812" cy="16004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ja-JP" sz="1400" b="1" i="1" dirty="0">
                <a:solidFill>
                  <a:schemeClr val="accent3"/>
                </a:solidFill>
                <a:latin typeface="IBM Plex Sans Light" panose="020B0403050203000203" pitchFamily="34" charset="0"/>
              </a:rPr>
              <a:t>A.)</a:t>
            </a:r>
            <a:r>
              <a:rPr lang="en" altLang="ja-JP" sz="1400" i="1" dirty="0">
                <a:solidFill>
                  <a:schemeClr val="accent3"/>
                </a:solidFill>
                <a:latin typeface="IBM Plex Sans Light" panose="020B0403050203000203" pitchFamily="34" charset="0"/>
              </a:rPr>
              <a:t> can be as powerful as graph isomorphism</a:t>
            </a:r>
          </a:p>
          <a:p>
            <a:endParaRPr lang="en" altLang="ja-JP" sz="1400" i="1" dirty="0">
              <a:solidFill>
                <a:schemeClr val="accent3"/>
              </a:solidFill>
              <a:latin typeface="IBM Plex Sans Light" panose="020B0403050203000203" pitchFamily="34" charset="0"/>
            </a:endParaRPr>
          </a:p>
          <a:p>
            <a:r>
              <a:rPr lang="en" altLang="ja-JP" sz="1400" i="1" dirty="0">
                <a:solidFill>
                  <a:schemeClr val="accent3"/>
                </a:solidFill>
                <a:latin typeface="IBM Plex Sans Light" panose="020B0403050203000203" pitchFamily="34" charset="0"/>
              </a:rPr>
              <a:t>B.) are more expressive than isomorphism</a:t>
            </a:r>
          </a:p>
          <a:p>
            <a:endParaRPr lang="en" altLang="ja-JP" sz="1400" i="1" dirty="0">
              <a:solidFill>
                <a:schemeClr val="accent3"/>
              </a:solidFill>
              <a:latin typeface="IBM Plex Sans Light" panose="020B0403050203000203" pitchFamily="34" charset="0"/>
            </a:endParaRPr>
          </a:p>
          <a:p>
            <a:r>
              <a:rPr lang="en" altLang="ja-JP" sz="1400" i="1" dirty="0">
                <a:solidFill>
                  <a:schemeClr val="accent3"/>
                </a:solidFill>
                <a:latin typeface="IBM Plex Sans Light" panose="020B0403050203000203" pitchFamily="34" charset="0"/>
              </a:rPr>
              <a:t>C.) are always better than graph kernel-based approaches</a:t>
            </a:r>
          </a:p>
          <a:p>
            <a:endParaRPr lang="en" altLang="ja-JP" sz="1400" i="1" dirty="0">
              <a:solidFill>
                <a:schemeClr val="accent3"/>
              </a:solidFill>
              <a:latin typeface="IBM Plex Sans Light" panose="020B0403050203000203" pitchFamily="34" charset="0"/>
            </a:endParaRPr>
          </a:p>
          <a:p>
            <a:r>
              <a:rPr lang="en" altLang="ja-JP" sz="1400" i="1" dirty="0">
                <a:solidFill>
                  <a:schemeClr val="accent3"/>
                </a:solidFill>
                <a:latin typeface="IBM Plex Sans Light" panose="020B0403050203000203" pitchFamily="34" charset="0"/>
              </a:rPr>
              <a:t>D.) can express any graph property </a:t>
            </a:r>
          </a:p>
        </p:txBody>
      </p:sp>
    </p:spTree>
    <p:extLst>
      <p:ext uri="{BB962C8B-B14F-4D97-AF65-F5344CB8AC3E}">
        <p14:creationId xmlns:p14="http://schemas.microsoft.com/office/powerpoint/2010/main" val="33799681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28DEAB8-235C-084B-AE54-E117EB4A72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146" y="112942"/>
            <a:ext cx="4808987" cy="479823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  <a:latin typeface="IBM Plex Sans"/>
              </a:rPr>
              <a:t>Question time (a more advanced one)</a:t>
            </a:r>
            <a:endParaRPr lang="en-CH" dirty="0">
              <a:solidFill>
                <a:schemeClr val="bg1"/>
              </a:solidFill>
              <a:latin typeface="IBM Plex San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0569232-8A1C-2C4C-A97A-72A63118FC36}"/>
              </a:ext>
            </a:extLst>
          </p:cNvPr>
          <p:cNvSpPr/>
          <p:nvPr/>
        </p:nvSpPr>
        <p:spPr>
          <a:xfrm>
            <a:off x="92365" y="819369"/>
            <a:ext cx="26917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ja-JP" dirty="0">
                <a:solidFill>
                  <a:schemeClr val="accent3"/>
                </a:solidFill>
                <a:latin typeface="IBM Plex Sans Light" panose="020B0403050203000203" pitchFamily="34" charset="0"/>
              </a:rPr>
              <a:t>Graph Neural Networks: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EEBDB72-9090-F14A-931F-58ECB62235A4}"/>
              </a:ext>
            </a:extLst>
          </p:cNvPr>
          <p:cNvSpPr/>
          <p:nvPr/>
        </p:nvSpPr>
        <p:spPr>
          <a:xfrm>
            <a:off x="159662" y="1415305"/>
            <a:ext cx="4746812" cy="16004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ja-JP" sz="1400" b="1" i="1" dirty="0">
                <a:solidFill>
                  <a:schemeClr val="accent3"/>
                </a:solidFill>
                <a:latin typeface="IBM Plex Sans Light" panose="020B0403050203000203" pitchFamily="34" charset="0"/>
              </a:rPr>
              <a:t>A.)</a:t>
            </a:r>
            <a:r>
              <a:rPr lang="en" altLang="ja-JP" sz="1400" i="1" dirty="0">
                <a:solidFill>
                  <a:schemeClr val="accent3"/>
                </a:solidFill>
                <a:latin typeface="IBM Plex Sans Light" panose="020B0403050203000203" pitchFamily="34" charset="0"/>
              </a:rPr>
              <a:t> can be as powerful as graph isomorphism</a:t>
            </a:r>
          </a:p>
          <a:p>
            <a:endParaRPr lang="en" altLang="ja-JP" sz="1400" i="1" dirty="0">
              <a:solidFill>
                <a:schemeClr val="accent3"/>
              </a:solidFill>
              <a:latin typeface="IBM Plex Sans Light" panose="020B0403050203000203" pitchFamily="34" charset="0"/>
            </a:endParaRPr>
          </a:p>
          <a:p>
            <a:r>
              <a:rPr lang="en" altLang="ja-JP" sz="1400" i="1" dirty="0">
                <a:solidFill>
                  <a:schemeClr val="accent3"/>
                </a:solidFill>
                <a:latin typeface="IBM Plex Sans Light" panose="020B0403050203000203" pitchFamily="34" charset="0"/>
              </a:rPr>
              <a:t>B.) are more expressive than isomorphism</a:t>
            </a:r>
          </a:p>
          <a:p>
            <a:endParaRPr lang="en" altLang="ja-JP" sz="1400" i="1" dirty="0">
              <a:solidFill>
                <a:schemeClr val="accent3"/>
              </a:solidFill>
              <a:latin typeface="IBM Plex Sans Light" panose="020B0403050203000203" pitchFamily="34" charset="0"/>
            </a:endParaRPr>
          </a:p>
          <a:p>
            <a:r>
              <a:rPr lang="en" altLang="ja-JP" sz="1400" i="1" dirty="0">
                <a:solidFill>
                  <a:schemeClr val="accent3"/>
                </a:solidFill>
                <a:latin typeface="IBM Plex Sans Light" panose="020B0403050203000203" pitchFamily="34" charset="0"/>
              </a:rPr>
              <a:t>C.) are always better than graph kernel-based approaches</a:t>
            </a:r>
          </a:p>
          <a:p>
            <a:endParaRPr lang="en" altLang="ja-JP" sz="1400" i="1" dirty="0">
              <a:solidFill>
                <a:schemeClr val="accent3"/>
              </a:solidFill>
              <a:latin typeface="IBM Plex Sans Light" panose="020B0403050203000203" pitchFamily="34" charset="0"/>
            </a:endParaRPr>
          </a:p>
          <a:p>
            <a:r>
              <a:rPr lang="en" altLang="ja-JP" sz="1400" i="1" dirty="0">
                <a:solidFill>
                  <a:schemeClr val="accent3"/>
                </a:solidFill>
                <a:latin typeface="IBM Plex Sans Light" panose="020B0403050203000203" pitchFamily="34" charset="0"/>
              </a:rPr>
              <a:t>D.) can express any graph property 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115FA7C9-021C-4E46-A6E0-91E4E9F1364B}"/>
              </a:ext>
            </a:extLst>
          </p:cNvPr>
          <p:cNvSpPr/>
          <p:nvPr/>
        </p:nvSpPr>
        <p:spPr bwMode="auto">
          <a:xfrm>
            <a:off x="149146" y="1415305"/>
            <a:ext cx="3665851" cy="323521"/>
          </a:xfrm>
          <a:prstGeom prst="roundRect">
            <a:avLst/>
          </a:prstGeom>
          <a:noFill/>
          <a:ln>
            <a:solidFill>
              <a:srgbClr val="05D020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CH" sz="2400" b="0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highlight>
                <a:srgbClr val="00FF00"/>
              </a:highlight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77F33E5E-BBA3-394B-A517-6654A1F4BF29}"/>
              </a:ext>
            </a:extLst>
          </p:cNvPr>
          <p:cNvSpPr/>
          <p:nvPr/>
        </p:nvSpPr>
        <p:spPr bwMode="auto">
          <a:xfrm>
            <a:off x="159662" y="2677199"/>
            <a:ext cx="2845866" cy="323521"/>
          </a:xfrm>
          <a:prstGeom prst="roundRect">
            <a:avLst/>
          </a:prstGeom>
          <a:noFill/>
          <a:ln>
            <a:solidFill>
              <a:srgbClr val="ED9D59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CH" sz="2400" b="0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highlight>
                <a:srgbClr val="00FF00"/>
              </a:highlight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04560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28DEAB8-235C-084B-AE54-E117EB4A72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146" y="112942"/>
            <a:ext cx="4808987" cy="479823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  <a:latin typeface="IBM Plex Sans"/>
              </a:rPr>
              <a:t>Outline</a:t>
            </a:r>
            <a:endParaRPr lang="en-CH" dirty="0">
              <a:solidFill>
                <a:schemeClr val="bg1"/>
              </a:solidFill>
              <a:latin typeface="IBM Plex San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81BBEA3-2EDF-ED4D-9700-5A3DD41EB761}"/>
              </a:ext>
            </a:extLst>
          </p:cNvPr>
          <p:cNvSpPr/>
          <p:nvPr/>
        </p:nvSpPr>
        <p:spPr>
          <a:xfrm>
            <a:off x="2493546" y="1346560"/>
            <a:ext cx="4156907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" altLang="ja-JP" dirty="0">
                <a:solidFill>
                  <a:schemeClr val="accent3"/>
                </a:solidFill>
                <a:latin typeface="IBM Plex Sans Light" panose="020B0403050203000203" pitchFamily="34" charset="0"/>
              </a:rPr>
              <a:t>Introduction to Graph Neural Networks</a:t>
            </a:r>
          </a:p>
          <a:p>
            <a:pPr algn="ctr"/>
            <a:endParaRPr lang="en" altLang="ja-JP" dirty="0">
              <a:solidFill>
                <a:schemeClr val="accent3"/>
              </a:solidFill>
              <a:latin typeface="IBM Plex Sans Light" panose="020B0403050203000203" pitchFamily="34" charset="0"/>
            </a:endParaRPr>
          </a:p>
          <a:p>
            <a:pPr algn="ctr"/>
            <a:r>
              <a:rPr lang="en" altLang="ja-JP" dirty="0">
                <a:solidFill>
                  <a:schemeClr val="accent3"/>
                </a:solidFill>
                <a:latin typeface="IBM Plex Sans Light" panose="020B0403050203000203" pitchFamily="34" charset="0"/>
              </a:rPr>
              <a:t>Hands-on exercise:</a:t>
            </a:r>
          </a:p>
          <a:p>
            <a:pPr algn="ctr"/>
            <a:r>
              <a:rPr lang="en" altLang="ja-JP" dirty="0">
                <a:solidFill>
                  <a:schemeClr val="accent3"/>
                </a:solidFill>
                <a:latin typeface="IBM Plex Sans Light" panose="020B0403050203000203" pitchFamily="34" charset="0"/>
              </a:rPr>
              <a:t>Predicting molecular properties</a:t>
            </a:r>
          </a:p>
          <a:p>
            <a:pPr algn="ctr"/>
            <a:endParaRPr lang="en" altLang="ja-JP" dirty="0">
              <a:solidFill>
                <a:schemeClr val="accent3"/>
              </a:solidFill>
              <a:latin typeface="IBM Plex Sans Light" panose="020B040305020300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87881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28DEAB8-235C-084B-AE54-E117EB4A72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146" y="112942"/>
            <a:ext cx="6275717" cy="479823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  <a:latin typeface="IBM Plex Sans"/>
              </a:rPr>
              <a:t>When can we use GNNs?</a:t>
            </a:r>
            <a:endParaRPr lang="en-CH" dirty="0">
              <a:solidFill>
                <a:schemeClr val="bg1"/>
              </a:solidFill>
              <a:latin typeface="IBM Plex Sans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19D91B9-BED7-F04B-83BC-7BF59C0F1BA1}"/>
              </a:ext>
            </a:extLst>
          </p:cNvPr>
          <p:cNvGrpSpPr/>
          <p:nvPr/>
        </p:nvGrpSpPr>
        <p:grpSpPr>
          <a:xfrm>
            <a:off x="490507" y="658546"/>
            <a:ext cx="1885731" cy="4116681"/>
            <a:chOff x="249874" y="784881"/>
            <a:chExt cx="1885731" cy="4116681"/>
          </a:xfrm>
        </p:grpSpPr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F1484375-4330-F046-B6EB-7FE7D504CE92}"/>
                </a:ext>
              </a:extLst>
            </p:cNvPr>
            <p:cNvSpPr/>
            <p:nvPr/>
          </p:nvSpPr>
          <p:spPr bwMode="auto">
            <a:xfrm>
              <a:off x="249874" y="1106685"/>
              <a:ext cx="1885731" cy="3794877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square" lIns="36000" tIns="36000" rIns="36000" bIns="36000" numCol="1" rtlCol="0" anchor="t" anchorCtr="0" compatLnSpc="1">
              <a:prstTxWarp prst="textNoShape">
                <a:avLst/>
              </a:prstTxWarp>
            </a:bodyPr>
            <a:lstStyle/>
            <a:p>
              <a:pPr marL="342900" marR="0" indent="-342900" defTabSz="6859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</a:pPr>
              <a:endParaRPr kumimoji="0" lang="en-CH" sz="14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IBM Plex Sans Light" panose="020B0403050203000203" pitchFamily="34" charset="0"/>
                <a:ea typeface="IBM Plex Sans" charset="0"/>
                <a:cs typeface="IBM Plex Sans" charset="0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647945A-02AC-F543-8EA1-CB82962C8C3F}"/>
                </a:ext>
              </a:extLst>
            </p:cNvPr>
            <p:cNvSpPr/>
            <p:nvPr/>
          </p:nvSpPr>
          <p:spPr>
            <a:xfrm>
              <a:off x="319743" y="784881"/>
              <a:ext cx="174599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" altLang="ja-JP" sz="1400" dirty="0">
                  <a:solidFill>
                    <a:schemeClr val="accent3"/>
                  </a:solidFill>
                  <a:latin typeface="IBM Plex Sans Light" panose="020B0403050203000203" pitchFamily="34" charset="0"/>
                </a:rPr>
                <a:t>Graph classification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EECCDB10-90F1-0546-AA3B-DE1F6FDA8B4E}"/>
              </a:ext>
            </a:extLst>
          </p:cNvPr>
          <p:cNvGrpSpPr/>
          <p:nvPr/>
        </p:nvGrpSpPr>
        <p:grpSpPr>
          <a:xfrm>
            <a:off x="2628117" y="658546"/>
            <a:ext cx="1885731" cy="4116681"/>
            <a:chOff x="249874" y="784881"/>
            <a:chExt cx="1885731" cy="4116681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79EE9267-3EDD-9440-A974-CBD8BAA421B0}"/>
                </a:ext>
              </a:extLst>
            </p:cNvPr>
            <p:cNvSpPr/>
            <p:nvPr/>
          </p:nvSpPr>
          <p:spPr bwMode="auto">
            <a:xfrm>
              <a:off x="249874" y="1106685"/>
              <a:ext cx="1885731" cy="3794877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square" lIns="36000" tIns="36000" rIns="36000" bIns="36000" numCol="1" rtlCol="0" anchor="t" anchorCtr="0" compatLnSpc="1">
              <a:prstTxWarp prst="textNoShape">
                <a:avLst/>
              </a:prstTxWarp>
            </a:bodyPr>
            <a:lstStyle/>
            <a:p>
              <a:pPr marL="342900" marR="0" indent="-342900" defTabSz="6859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</a:pPr>
              <a:endParaRPr kumimoji="0" lang="en-CH" sz="14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IBM Plex Sans Light" panose="020B0403050203000203" pitchFamily="34" charset="0"/>
                <a:ea typeface="IBM Plex Sans" charset="0"/>
                <a:cs typeface="IBM Plex Sans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3D61CFC-C170-8040-AD33-0E11C7298505}"/>
                </a:ext>
              </a:extLst>
            </p:cNvPr>
            <p:cNvSpPr/>
            <p:nvPr/>
          </p:nvSpPr>
          <p:spPr>
            <a:xfrm>
              <a:off x="349399" y="784881"/>
              <a:ext cx="1686680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" altLang="ja-JP" sz="1400" dirty="0">
                  <a:solidFill>
                    <a:schemeClr val="accent3"/>
                  </a:solidFill>
                  <a:latin typeface="IBM Plex Sans Light" panose="020B0403050203000203" pitchFamily="34" charset="0"/>
                </a:rPr>
                <a:t>Node classification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D9E28E6-D124-AC45-A142-EA8711414835}"/>
              </a:ext>
            </a:extLst>
          </p:cNvPr>
          <p:cNvGrpSpPr/>
          <p:nvPr/>
        </p:nvGrpSpPr>
        <p:grpSpPr>
          <a:xfrm>
            <a:off x="4760257" y="658546"/>
            <a:ext cx="1896673" cy="4116681"/>
            <a:chOff x="244404" y="784881"/>
            <a:chExt cx="1896673" cy="4116681"/>
          </a:xfrm>
        </p:grpSpPr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082707B7-5941-5F41-AFE4-931B204114E4}"/>
                </a:ext>
              </a:extLst>
            </p:cNvPr>
            <p:cNvSpPr/>
            <p:nvPr/>
          </p:nvSpPr>
          <p:spPr bwMode="auto">
            <a:xfrm>
              <a:off x="249874" y="1106685"/>
              <a:ext cx="1885731" cy="3794877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square" lIns="36000" tIns="36000" rIns="36000" bIns="36000" numCol="1" rtlCol="0" anchor="t" anchorCtr="0" compatLnSpc="1">
              <a:prstTxWarp prst="textNoShape">
                <a:avLst/>
              </a:prstTxWarp>
            </a:bodyPr>
            <a:lstStyle/>
            <a:p>
              <a:pPr marL="342900" marR="0" indent="-342900" defTabSz="6859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</a:pPr>
              <a:endParaRPr kumimoji="0" lang="en-CH" sz="14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IBM Plex Sans Light" panose="020B0403050203000203" pitchFamily="34" charset="0"/>
                <a:ea typeface="IBM Plex Sans" charset="0"/>
                <a:cs typeface="IBM Plex Sans" charset="0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5E0F0BD-8E85-CC43-92D6-3B7C84F16F84}"/>
                </a:ext>
              </a:extLst>
            </p:cNvPr>
            <p:cNvSpPr/>
            <p:nvPr/>
          </p:nvSpPr>
          <p:spPr>
            <a:xfrm>
              <a:off x="244404" y="784881"/>
              <a:ext cx="1896673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" altLang="ja-JP" sz="1400" dirty="0">
                  <a:solidFill>
                    <a:schemeClr val="accent3"/>
                  </a:solidFill>
                  <a:latin typeface="IBM Plex Sans Light" panose="020B0403050203000203" pitchFamily="34" charset="0"/>
                </a:rPr>
                <a:t>Community detection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46FA5AD-8FC4-384F-B768-82ED318C7B22}"/>
              </a:ext>
            </a:extLst>
          </p:cNvPr>
          <p:cNvGrpSpPr/>
          <p:nvPr/>
        </p:nvGrpSpPr>
        <p:grpSpPr>
          <a:xfrm>
            <a:off x="6903337" y="658546"/>
            <a:ext cx="1885731" cy="4116681"/>
            <a:chOff x="249874" y="784881"/>
            <a:chExt cx="1885731" cy="4116681"/>
          </a:xfrm>
        </p:grpSpPr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055DC0AA-F7CB-0E42-9FE4-C4BC5876AD3A}"/>
                </a:ext>
              </a:extLst>
            </p:cNvPr>
            <p:cNvSpPr/>
            <p:nvPr/>
          </p:nvSpPr>
          <p:spPr bwMode="auto">
            <a:xfrm>
              <a:off x="249874" y="1106685"/>
              <a:ext cx="1885731" cy="3794877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square" lIns="36000" tIns="36000" rIns="36000" bIns="36000" numCol="1" rtlCol="0" anchor="t" anchorCtr="0" compatLnSpc="1">
              <a:prstTxWarp prst="textNoShape">
                <a:avLst/>
              </a:prstTxWarp>
            </a:bodyPr>
            <a:lstStyle/>
            <a:p>
              <a:pPr marL="342900" marR="0" indent="-342900" defTabSz="6859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</a:pPr>
              <a:endParaRPr kumimoji="0" lang="en-CH" sz="14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IBM Plex Sans Light" panose="020B0403050203000203" pitchFamily="34" charset="0"/>
                <a:ea typeface="IBM Plex Sans" charset="0"/>
                <a:cs typeface="IBM Plex Sans" charset="0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286EC32-8C01-9D44-9DBF-A8FE4D811507}"/>
                </a:ext>
              </a:extLst>
            </p:cNvPr>
            <p:cNvSpPr/>
            <p:nvPr/>
          </p:nvSpPr>
          <p:spPr>
            <a:xfrm>
              <a:off x="515313" y="784881"/>
              <a:ext cx="135485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" altLang="ja-JP" sz="1400" dirty="0">
                  <a:solidFill>
                    <a:schemeClr val="accent3"/>
                  </a:solidFill>
                  <a:latin typeface="IBM Plex Sans Light" panose="020B0403050203000203" pitchFamily="34" charset="0"/>
                </a:rPr>
                <a:t>Link prediction</a:t>
              </a:r>
            </a:p>
          </p:txBody>
        </p:sp>
      </p:grpSp>
      <p:pic>
        <p:nvPicPr>
          <p:cNvPr id="28674" name="Picture 2" descr="Google AI Blog: Innovations in Graph Representation Learning">
            <a:extLst>
              <a:ext uri="{FF2B5EF4-FFF2-40B4-BE49-F238E27FC236}">
                <a16:creationId xmlns:a16="http://schemas.microsoft.com/office/drawing/2014/main" id="{0870921E-84E0-E546-8020-DBA418889B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5" t="50000" r="60708"/>
          <a:stretch/>
        </p:blipFill>
        <p:spPr bwMode="auto">
          <a:xfrm>
            <a:off x="2859209" y="1197788"/>
            <a:ext cx="1267186" cy="1532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Google AI Blog: Innovations in Graph Representation Learning">
            <a:extLst>
              <a:ext uri="{FF2B5EF4-FFF2-40B4-BE49-F238E27FC236}">
                <a16:creationId xmlns:a16="http://schemas.microsoft.com/office/drawing/2014/main" id="{2B08B4FB-0E91-D442-9187-648E7FF576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238" t="50000"/>
          <a:stretch/>
        </p:blipFill>
        <p:spPr bwMode="auto">
          <a:xfrm>
            <a:off x="2727642" y="2899178"/>
            <a:ext cx="1657939" cy="1255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76" name="Picture 4" descr="Mutag Benchmark | ljmartin.github.io">
            <a:extLst>
              <a:ext uri="{FF2B5EF4-FFF2-40B4-BE49-F238E27FC236}">
                <a16:creationId xmlns:a16="http://schemas.microsoft.com/office/drawing/2014/main" id="{42F800FD-2C8F-8746-B6BD-5FF9BC3B24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8728" y="2285594"/>
            <a:ext cx="3395497" cy="1131832"/>
          </a:xfrm>
          <a:prstGeom prst="rect">
            <a:avLst/>
          </a:prstGeom>
          <a:noFill/>
          <a:scene3d>
            <a:camera prst="orthographicFront">
              <a:rot lat="0" lon="0" rev="540000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82" name="Picture 10" descr="The six communities identified by the walktrap community detection... |  Download Scientific Diagram">
            <a:extLst>
              <a:ext uri="{FF2B5EF4-FFF2-40B4-BE49-F238E27FC236}">
                <a16:creationId xmlns:a16="http://schemas.microsoft.com/office/drawing/2014/main" id="{3BF3EE40-950B-CF4B-B647-A3EE2DE458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3517" y="2133201"/>
            <a:ext cx="1730149" cy="1436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84" name="Picture 12" descr="Missing Link Prediction using Common Neighbor and Centrality based  Parameterized Algorithm | Scientific Reports">
            <a:extLst>
              <a:ext uri="{FF2B5EF4-FFF2-40B4-BE49-F238E27FC236}">
                <a16:creationId xmlns:a16="http://schemas.microsoft.com/office/drawing/2014/main" id="{D4ADB108-C820-3340-8FED-C41A9F5DFE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868"/>
          <a:stretch/>
        </p:blipFill>
        <p:spPr bwMode="auto">
          <a:xfrm>
            <a:off x="7125999" y="2880979"/>
            <a:ext cx="1440406" cy="1648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12" descr="Missing Link Prediction using Common Neighbor and Centrality based  Parameterized Algorithm | Scientific Reports">
            <a:extLst>
              <a:ext uri="{FF2B5EF4-FFF2-40B4-BE49-F238E27FC236}">
                <a16:creationId xmlns:a16="http://schemas.microsoft.com/office/drawing/2014/main" id="{AFFCB350-7AAC-F146-8BF7-DE4D361554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834"/>
          <a:stretch/>
        </p:blipFill>
        <p:spPr bwMode="auto">
          <a:xfrm>
            <a:off x="7168776" y="1081715"/>
            <a:ext cx="1408868" cy="1648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0118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28DEAB8-235C-084B-AE54-E117EB4A72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146" y="112942"/>
            <a:ext cx="6053133" cy="479823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  <a:latin typeface="IBM Plex Sans"/>
              </a:rPr>
              <a:t>Question time (more of a disclaimer actually)</a:t>
            </a:r>
            <a:endParaRPr lang="en-CH" dirty="0">
              <a:solidFill>
                <a:schemeClr val="bg1"/>
              </a:solidFill>
              <a:latin typeface="IBM Plex San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0569232-8A1C-2C4C-A97A-72A63118FC36}"/>
              </a:ext>
            </a:extLst>
          </p:cNvPr>
          <p:cNvSpPr/>
          <p:nvPr/>
        </p:nvSpPr>
        <p:spPr>
          <a:xfrm>
            <a:off x="92365" y="819369"/>
            <a:ext cx="14895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ja-JP" dirty="0">
                <a:solidFill>
                  <a:schemeClr val="accent3"/>
                </a:solidFill>
                <a:latin typeface="IBM Plex Sans Light" panose="020B0403050203000203" pitchFamily="34" charset="0"/>
              </a:rPr>
              <a:t>There exists: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EEBDB72-9090-F14A-931F-58ECB62235A4}"/>
              </a:ext>
            </a:extLst>
          </p:cNvPr>
          <p:cNvSpPr/>
          <p:nvPr/>
        </p:nvSpPr>
        <p:spPr>
          <a:xfrm>
            <a:off x="159662" y="1415305"/>
            <a:ext cx="3204723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ja-JP" sz="1400" b="1" i="1" dirty="0">
                <a:solidFill>
                  <a:schemeClr val="accent3"/>
                </a:solidFill>
                <a:latin typeface="IBM Plex Sans Light" panose="020B0403050203000203" pitchFamily="34" charset="0"/>
              </a:rPr>
              <a:t>A.)</a:t>
            </a:r>
            <a:r>
              <a:rPr lang="en" altLang="ja-JP" sz="1400" i="1" dirty="0">
                <a:solidFill>
                  <a:schemeClr val="accent3"/>
                </a:solidFill>
                <a:latin typeface="IBM Plex Sans Light" panose="020B0403050203000203" pitchFamily="34" charset="0"/>
              </a:rPr>
              <a:t> One way to do graph convolution</a:t>
            </a:r>
          </a:p>
          <a:p>
            <a:endParaRPr lang="en" altLang="ja-JP" sz="1400" i="1" dirty="0">
              <a:solidFill>
                <a:schemeClr val="accent3"/>
              </a:solidFill>
              <a:latin typeface="IBM Plex Sans Light" panose="020B0403050203000203" pitchFamily="34" charset="0"/>
            </a:endParaRPr>
          </a:p>
          <a:p>
            <a:r>
              <a:rPr lang="en" altLang="ja-JP" sz="1400" i="1" dirty="0">
                <a:solidFill>
                  <a:schemeClr val="accent3"/>
                </a:solidFill>
                <a:latin typeface="IBM Plex Sans Light" panose="020B0403050203000203" pitchFamily="34" charset="0"/>
              </a:rPr>
              <a:t>B.) 10+ ways to do graph convolution</a:t>
            </a:r>
          </a:p>
          <a:p>
            <a:endParaRPr lang="en" altLang="ja-JP" sz="1400" i="1" dirty="0">
              <a:solidFill>
                <a:schemeClr val="accent3"/>
              </a:solidFill>
              <a:latin typeface="IBM Plex Sans Light" panose="020B0403050203000203" pitchFamily="34" charset="0"/>
            </a:endParaRPr>
          </a:p>
          <a:p>
            <a:r>
              <a:rPr lang="en" altLang="ja-JP" sz="1400" i="1" dirty="0">
                <a:solidFill>
                  <a:schemeClr val="accent3"/>
                </a:solidFill>
                <a:latin typeface="IBM Plex Sans Light" panose="020B0403050203000203" pitchFamily="34" charset="0"/>
              </a:rPr>
              <a:t>C.) 100+ ways to do graph convolution</a:t>
            </a:r>
          </a:p>
          <a:p>
            <a:endParaRPr lang="en" altLang="ja-JP" sz="1400" i="1" dirty="0">
              <a:solidFill>
                <a:schemeClr val="accent3"/>
              </a:solidFill>
              <a:latin typeface="IBM Plex Sans Light" panose="020B040305020300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20566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28DEAB8-235C-084B-AE54-E117EB4A72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146" y="112942"/>
            <a:ext cx="6053133" cy="479823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  <a:latin typeface="IBM Plex Sans"/>
              </a:rPr>
              <a:t>Question time (more of a disclaimer actually)</a:t>
            </a:r>
            <a:endParaRPr lang="en-CH" dirty="0">
              <a:solidFill>
                <a:schemeClr val="bg1"/>
              </a:solidFill>
              <a:latin typeface="IBM Plex San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0569232-8A1C-2C4C-A97A-72A63118FC36}"/>
              </a:ext>
            </a:extLst>
          </p:cNvPr>
          <p:cNvSpPr/>
          <p:nvPr/>
        </p:nvSpPr>
        <p:spPr>
          <a:xfrm>
            <a:off x="92365" y="819369"/>
            <a:ext cx="14895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ja-JP" dirty="0">
                <a:solidFill>
                  <a:schemeClr val="accent3"/>
                </a:solidFill>
                <a:latin typeface="IBM Plex Sans Light" panose="020B0403050203000203" pitchFamily="34" charset="0"/>
              </a:rPr>
              <a:t>There exists: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EEBDB72-9090-F14A-931F-58ECB62235A4}"/>
              </a:ext>
            </a:extLst>
          </p:cNvPr>
          <p:cNvSpPr/>
          <p:nvPr/>
        </p:nvSpPr>
        <p:spPr>
          <a:xfrm>
            <a:off x="159662" y="1415305"/>
            <a:ext cx="3204723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ja-JP" sz="1400" b="1" i="1" dirty="0">
                <a:solidFill>
                  <a:schemeClr val="accent3"/>
                </a:solidFill>
                <a:latin typeface="IBM Plex Sans Light" panose="020B0403050203000203" pitchFamily="34" charset="0"/>
              </a:rPr>
              <a:t>A.)</a:t>
            </a:r>
            <a:r>
              <a:rPr lang="en" altLang="ja-JP" sz="1400" i="1" dirty="0">
                <a:solidFill>
                  <a:schemeClr val="accent3"/>
                </a:solidFill>
                <a:latin typeface="IBM Plex Sans Light" panose="020B0403050203000203" pitchFamily="34" charset="0"/>
              </a:rPr>
              <a:t> One way to do graph convolution</a:t>
            </a:r>
          </a:p>
          <a:p>
            <a:endParaRPr lang="en" altLang="ja-JP" sz="1400" i="1" dirty="0">
              <a:solidFill>
                <a:schemeClr val="accent3"/>
              </a:solidFill>
              <a:latin typeface="IBM Plex Sans Light" panose="020B0403050203000203" pitchFamily="34" charset="0"/>
            </a:endParaRPr>
          </a:p>
          <a:p>
            <a:r>
              <a:rPr lang="en" altLang="ja-JP" sz="1400" i="1" dirty="0">
                <a:solidFill>
                  <a:schemeClr val="accent3"/>
                </a:solidFill>
                <a:latin typeface="IBM Plex Sans Light" panose="020B0403050203000203" pitchFamily="34" charset="0"/>
              </a:rPr>
              <a:t>B.) 10+ ways to do graph convolution</a:t>
            </a:r>
          </a:p>
          <a:p>
            <a:endParaRPr lang="en" altLang="ja-JP" sz="1400" i="1" dirty="0">
              <a:solidFill>
                <a:schemeClr val="accent3"/>
              </a:solidFill>
              <a:latin typeface="IBM Plex Sans Light" panose="020B0403050203000203" pitchFamily="34" charset="0"/>
            </a:endParaRPr>
          </a:p>
          <a:p>
            <a:r>
              <a:rPr lang="en" altLang="ja-JP" sz="1400" i="1" dirty="0">
                <a:solidFill>
                  <a:schemeClr val="accent3"/>
                </a:solidFill>
                <a:latin typeface="IBM Plex Sans Light" panose="020B0403050203000203" pitchFamily="34" charset="0"/>
              </a:rPr>
              <a:t>C.) 100+ ways to do graph convolution</a:t>
            </a:r>
          </a:p>
          <a:p>
            <a:endParaRPr lang="en" altLang="ja-JP" sz="1400" i="1" dirty="0">
              <a:solidFill>
                <a:schemeClr val="accent3"/>
              </a:solidFill>
              <a:latin typeface="IBM Plex Sans Light" panose="020B0403050203000203" pitchFamily="34" charset="0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3CD49EE-D889-5340-864A-9CD3473517E4}"/>
              </a:ext>
            </a:extLst>
          </p:cNvPr>
          <p:cNvSpPr/>
          <p:nvPr/>
        </p:nvSpPr>
        <p:spPr bwMode="auto">
          <a:xfrm>
            <a:off x="159662" y="2248229"/>
            <a:ext cx="3204723" cy="323521"/>
          </a:xfrm>
          <a:prstGeom prst="roundRect">
            <a:avLst/>
          </a:prstGeom>
          <a:noFill/>
          <a:ln>
            <a:solidFill>
              <a:srgbClr val="05D020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CH" sz="2400" b="0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highlight>
                <a:srgbClr val="00FF00"/>
              </a:highlight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4069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28DEAB8-235C-084B-AE54-E117EB4A72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146" y="112942"/>
            <a:ext cx="6732917" cy="479823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  <a:latin typeface="IBM Plex Sans"/>
              </a:rPr>
              <a:t>Hands-on exercise: Predicting molecular properties</a:t>
            </a:r>
            <a:endParaRPr lang="en-CH" dirty="0">
              <a:solidFill>
                <a:schemeClr val="bg1"/>
              </a:solidFill>
              <a:latin typeface="IBM Plex Sans"/>
            </a:endParaRPr>
          </a:p>
        </p:txBody>
      </p:sp>
      <p:pic>
        <p:nvPicPr>
          <p:cNvPr id="3" name="Picture 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4EA1EFBD-6D2E-764E-A668-1D2FC48D1A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4705" y="685800"/>
            <a:ext cx="4074589" cy="365759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87AC88F-35B3-5A4B-9660-00109C051974}"/>
              </a:ext>
            </a:extLst>
          </p:cNvPr>
          <p:cNvSpPr/>
          <p:nvPr/>
        </p:nvSpPr>
        <p:spPr>
          <a:xfrm>
            <a:off x="149146" y="4531111"/>
            <a:ext cx="676178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800" u="sng" dirty="0">
                <a:solidFill>
                  <a:schemeClr val="accent1"/>
                </a:solidFill>
                <a:latin typeface="IBM Plex Sans Light" panose="020B0403050203000203" pitchFamily="34" charset="0"/>
              </a:rPr>
              <a:t>https://</a:t>
            </a:r>
            <a:r>
              <a:rPr lang="en-US" altLang="ja-JP" sz="800" u="sng" dirty="0" err="1">
                <a:solidFill>
                  <a:schemeClr val="accent1"/>
                </a:solidFill>
                <a:latin typeface="IBM Plex Sans Light" panose="020B0403050203000203" pitchFamily="34" charset="0"/>
              </a:rPr>
              <a:t>github.ibm.com</a:t>
            </a:r>
            <a:r>
              <a:rPr lang="en-US" altLang="ja-JP" sz="800" u="sng" dirty="0">
                <a:solidFill>
                  <a:schemeClr val="accent1"/>
                </a:solidFill>
                <a:latin typeface="IBM Plex Sans Light" panose="020B0403050203000203" pitchFamily="34" charset="0"/>
              </a:rPr>
              <a:t>/</a:t>
            </a:r>
            <a:r>
              <a:rPr lang="en-US" altLang="ja-JP" sz="800" u="sng" dirty="0" err="1">
                <a:solidFill>
                  <a:schemeClr val="accent1"/>
                </a:solidFill>
                <a:latin typeface="IBM Plex Sans Light" panose="020B0403050203000203" pitchFamily="34" charset="0"/>
              </a:rPr>
              <a:t>GraphsZRL</a:t>
            </a:r>
            <a:r>
              <a:rPr lang="en-US" altLang="ja-JP" sz="800" u="sng" dirty="0">
                <a:solidFill>
                  <a:schemeClr val="accent1"/>
                </a:solidFill>
                <a:latin typeface="IBM Plex Sans Light" panose="020B0403050203000203" pitchFamily="34" charset="0"/>
              </a:rPr>
              <a:t>/tutorial-ml-on-graphs/blob/master/notebooks/Part1%20-%20Predicting%20molecular%20properties.ipynb</a:t>
            </a:r>
            <a:endParaRPr lang="en" altLang="ja-JP" sz="800" u="sng" dirty="0">
              <a:solidFill>
                <a:schemeClr val="accent1"/>
              </a:solidFill>
              <a:latin typeface="IBM Plex Sans Light" panose="020B040305020300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55519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28DEAB8-235C-084B-AE54-E117EB4A72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146" y="112942"/>
            <a:ext cx="7707475" cy="479823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  <a:latin typeface="IBM Plex Sans"/>
              </a:rPr>
              <a:t>Hands-on exercise: Link prediction on a knowledge graph</a:t>
            </a:r>
            <a:endParaRPr lang="en-CH" dirty="0">
              <a:solidFill>
                <a:schemeClr val="bg1"/>
              </a:solidFill>
              <a:latin typeface="IBM Plex Sans"/>
            </a:endParaRPr>
          </a:p>
        </p:txBody>
      </p:sp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F3C7DBF7-D483-944A-8AAF-CB74B8B2B4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2319" y="854242"/>
            <a:ext cx="4279362" cy="33146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D733F87-8D30-4A44-BA80-89E4EB156005}"/>
              </a:ext>
            </a:extLst>
          </p:cNvPr>
          <p:cNvSpPr/>
          <p:nvPr/>
        </p:nvSpPr>
        <p:spPr>
          <a:xfrm>
            <a:off x="149146" y="4531111"/>
            <a:ext cx="762099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800" u="sng" dirty="0">
                <a:solidFill>
                  <a:schemeClr val="accent1"/>
                </a:solidFill>
                <a:latin typeface="IBM Plex Sans Light" panose="020B0403050203000203" pitchFamily="34" charset="0"/>
              </a:rPr>
              <a:t>https://</a:t>
            </a:r>
            <a:r>
              <a:rPr lang="en-US" altLang="ja-JP" sz="800" u="sng" dirty="0" err="1">
                <a:solidFill>
                  <a:schemeClr val="accent1"/>
                </a:solidFill>
                <a:latin typeface="IBM Plex Sans Light" panose="020B0403050203000203" pitchFamily="34" charset="0"/>
              </a:rPr>
              <a:t>github.ibm.com</a:t>
            </a:r>
            <a:r>
              <a:rPr lang="en-US" altLang="ja-JP" sz="800" u="sng" dirty="0">
                <a:solidFill>
                  <a:schemeClr val="accent1"/>
                </a:solidFill>
                <a:latin typeface="IBM Plex Sans Light" panose="020B0403050203000203" pitchFamily="34" charset="0"/>
              </a:rPr>
              <a:t>/</a:t>
            </a:r>
            <a:r>
              <a:rPr lang="en-US" altLang="ja-JP" sz="800" u="sng" dirty="0" err="1">
                <a:solidFill>
                  <a:schemeClr val="accent1"/>
                </a:solidFill>
                <a:latin typeface="IBM Plex Sans Light" panose="020B0403050203000203" pitchFamily="34" charset="0"/>
              </a:rPr>
              <a:t>GraphsZRL</a:t>
            </a:r>
            <a:r>
              <a:rPr lang="en-US" altLang="ja-JP" sz="800" u="sng" dirty="0">
                <a:solidFill>
                  <a:schemeClr val="accent1"/>
                </a:solidFill>
                <a:latin typeface="IBM Plex Sans Light" panose="020B0403050203000203" pitchFamily="34" charset="0"/>
              </a:rPr>
              <a:t>/tutorial-ml-on-graphs/blob/master/notebooks/Part2%20-%20Link%20Prediction%20on%20a%20Knowledge%20Graph.ipynb</a:t>
            </a:r>
            <a:endParaRPr lang="en" altLang="ja-JP" sz="800" u="sng" dirty="0">
              <a:solidFill>
                <a:schemeClr val="accent1"/>
              </a:solidFill>
              <a:latin typeface="IBM Plex Sans Light" panose="020B040305020300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39859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28DEAB8-235C-084B-AE54-E117EB4A72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146" y="112942"/>
            <a:ext cx="4808987" cy="479823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  <a:latin typeface="IBM Plex Sans"/>
              </a:rPr>
              <a:t>GNN by topic</a:t>
            </a:r>
            <a:endParaRPr lang="en-CH" dirty="0">
              <a:solidFill>
                <a:schemeClr val="bg1"/>
              </a:solidFill>
              <a:latin typeface="IBM Plex San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2BE1F60-7D0A-6341-936E-068666D7FD78}"/>
              </a:ext>
            </a:extLst>
          </p:cNvPr>
          <p:cNvSpPr/>
          <p:nvPr/>
        </p:nvSpPr>
        <p:spPr>
          <a:xfrm>
            <a:off x="937041" y="1346560"/>
            <a:ext cx="726993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" altLang="ja-JP" dirty="0">
                <a:solidFill>
                  <a:schemeClr val="accent3"/>
                </a:solidFill>
                <a:latin typeface="IBM Plex Sans Light" panose="020B0403050203000203" pitchFamily="34" charset="0"/>
              </a:rPr>
              <a:t>List of relevant papers sorted by topic available here:</a:t>
            </a:r>
          </a:p>
          <a:p>
            <a:pPr algn="ctr"/>
            <a:r>
              <a:rPr lang="en-US" altLang="ja-JP" i="1" u="sng" dirty="0">
                <a:solidFill>
                  <a:schemeClr val="accent1"/>
                </a:solidFill>
                <a:latin typeface="IBM Plex Sans Light" panose="020B0403050203000203" pitchFamily="34" charset="0"/>
              </a:rPr>
              <a:t>https://</a:t>
            </a:r>
            <a:r>
              <a:rPr lang="en-US" altLang="ja-JP" i="1" u="sng" dirty="0" err="1">
                <a:solidFill>
                  <a:schemeClr val="accent1"/>
                </a:solidFill>
                <a:latin typeface="IBM Plex Sans Light" panose="020B0403050203000203" pitchFamily="34" charset="0"/>
              </a:rPr>
              <a:t>github.com</a:t>
            </a:r>
            <a:r>
              <a:rPr lang="en-US" altLang="ja-JP" i="1" u="sng" dirty="0">
                <a:solidFill>
                  <a:schemeClr val="accent1"/>
                </a:solidFill>
                <a:latin typeface="IBM Plex Sans Light" panose="020B0403050203000203" pitchFamily="34" charset="0"/>
              </a:rPr>
              <a:t>/</a:t>
            </a:r>
            <a:r>
              <a:rPr lang="en-US" altLang="ja-JP" i="1" u="sng" dirty="0" err="1">
                <a:solidFill>
                  <a:schemeClr val="accent1"/>
                </a:solidFill>
                <a:latin typeface="IBM Plex Sans Light" panose="020B0403050203000203" pitchFamily="34" charset="0"/>
              </a:rPr>
              <a:t>guillaumejaume</a:t>
            </a:r>
            <a:r>
              <a:rPr lang="en-US" altLang="ja-JP" i="1" u="sng" dirty="0">
                <a:solidFill>
                  <a:schemeClr val="accent1"/>
                </a:solidFill>
                <a:latin typeface="IBM Plex Sans Light" panose="020B0403050203000203" pitchFamily="34" charset="0"/>
              </a:rPr>
              <a:t>/graph-neural-networks-roadmap</a:t>
            </a:r>
            <a:endParaRPr lang="en" altLang="ja-JP" i="1" u="sng" dirty="0">
              <a:solidFill>
                <a:schemeClr val="accent1"/>
              </a:solidFill>
              <a:latin typeface="IBM Plex Sans Light" panose="020B040305020300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50092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34F556DE-CB6A-FD42-925B-F1125348208F}"/>
              </a:ext>
            </a:extLst>
          </p:cNvPr>
          <p:cNvSpPr>
            <a:spLocks noGrp="1"/>
          </p:cNvSpPr>
          <p:nvPr userDrawn="1"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36</a:t>
            </a:fld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8E98F6B-15E4-7742-B903-6A9E3F2D3468}"/>
              </a:ext>
            </a:extLst>
          </p:cNvPr>
          <p:cNvGrpSpPr/>
          <p:nvPr/>
        </p:nvGrpSpPr>
        <p:grpSpPr>
          <a:xfrm>
            <a:off x="473795" y="3101592"/>
            <a:ext cx="3653037" cy="1849277"/>
            <a:chOff x="4723347" y="2357645"/>
            <a:chExt cx="4281915" cy="2167634"/>
          </a:xfrm>
        </p:grpSpPr>
        <p:cxnSp>
          <p:nvCxnSpPr>
            <p:cNvPr id="155" name="Elbow Connector 154">
              <a:extLst>
                <a:ext uri="{FF2B5EF4-FFF2-40B4-BE49-F238E27FC236}">
                  <a16:creationId xmlns:a16="http://schemas.microsoft.com/office/drawing/2014/main" id="{D9989001-0DC5-1145-8E30-CF8D9FAB1047}"/>
                </a:ext>
              </a:extLst>
            </p:cNvPr>
            <p:cNvCxnSpPr>
              <a:cxnSpLocks/>
              <a:stCxn id="34820" idx="1"/>
              <a:endCxn id="34818" idx="1"/>
            </p:cNvCxnSpPr>
            <p:nvPr/>
          </p:nvCxnSpPr>
          <p:spPr bwMode="auto">
            <a:xfrm flipV="1">
              <a:off x="8080014" y="3550394"/>
              <a:ext cx="274266" cy="378890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bg1"/>
              </a:solidFill>
              <a:headEnd type="none" w="med" len="med"/>
              <a:tailEnd type="triangle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56ADEE62-34D7-7F4B-8CDC-C3432CE320BD}"/>
                </a:ext>
              </a:extLst>
            </p:cNvPr>
            <p:cNvGrpSpPr/>
            <p:nvPr/>
          </p:nvGrpSpPr>
          <p:grpSpPr>
            <a:xfrm>
              <a:off x="4723347" y="2357645"/>
              <a:ext cx="4281915" cy="2167634"/>
              <a:chOff x="4723347" y="2357645"/>
              <a:chExt cx="4281915" cy="2167634"/>
            </a:xfrm>
          </p:grpSpPr>
          <p:sp>
            <p:nvSpPr>
              <p:cNvPr id="93" name="Rounded Rectangle 92">
                <a:extLst>
                  <a:ext uri="{FF2B5EF4-FFF2-40B4-BE49-F238E27FC236}">
                    <a16:creationId xmlns:a16="http://schemas.microsoft.com/office/drawing/2014/main" id="{CC5A47FC-8449-E447-B48A-1D9CA244C71C}"/>
                  </a:ext>
                </a:extLst>
              </p:cNvPr>
              <p:cNvSpPr/>
              <p:nvPr/>
            </p:nvSpPr>
            <p:spPr>
              <a:xfrm>
                <a:off x="4723347" y="2357645"/>
                <a:ext cx="4281915" cy="2167634"/>
              </a:xfrm>
              <a:prstGeom prst="round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14AE1FFA-AB53-9C43-82E8-54BA39D14294}"/>
                  </a:ext>
                </a:extLst>
              </p:cNvPr>
              <p:cNvSpPr/>
              <p:nvPr/>
            </p:nvSpPr>
            <p:spPr bwMode="auto">
              <a:xfrm>
                <a:off x="6073924" y="2938692"/>
                <a:ext cx="1127763" cy="46666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wrap="square" lIns="36000" tIns="36000" rIns="36000" bIns="3600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68598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CH" sz="100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IBM Plex Arabic Light" panose="020B0403050203000203" pitchFamily="34" charset="-78"/>
                    <a:ea typeface="IBM Plex Sans" charset="0"/>
                    <a:cs typeface="IBM Plex Arabic Light" panose="020B0403050203000203" pitchFamily="34" charset="-78"/>
                  </a:rPr>
                  <a:t>Blackbox DL model</a:t>
                </a:r>
              </a:p>
            </p:txBody>
          </p:sp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17477506-D956-6045-AC02-1BA8943BDA27}"/>
                  </a:ext>
                </a:extLst>
              </p:cNvPr>
              <p:cNvSpPr/>
              <p:nvPr/>
            </p:nvSpPr>
            <p:spPr bwMode="auto">
              <a:xfrm>
                <a:off x="6073924" y="3695437"/>
                <a:ext cx="1127764" cy="46666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wrap="square" lIns="36000" tIns="36000" rIns="36000" bIns="3600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68598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CH" sz="100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IBM Plex Arabic Light" panose="020B0403050203000203" pitchFamily="34" charset="-78"/>
                    <a:ea typeface="IBM Plex Sans" charset="0"/>
                    <a:cs typeface="IBM Plex Arabic Light" panose="020B0403050203000203" pitchFamily="34" charset="-78"/>
                  </a:rPr>
                  <a:t>Explanation model</a:t>
                </a:r>
              </a:p>
            </p:txBody>
          </p:sp>
          <p:pic>
            <p:nvPicPr>
              <p:cNvPr id="34818" name="Picture 2" descr="User Icon Vector - Download Free Vectors, Clipart Graphics ...">
                <a:extLst>
                  <a:ext uri="{FF2B5EF4-FFF2-40B4-BE49-F238E27FC236}">
                    <a16:creationId xmlns:a16="http://schemas.microsoft.com/office/drawing/2014/main" id="{468D50DF-9C54-7C48-984B-F0855C982BE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354280" y="3264644"/>
                <a:ext cx="571500" cy="5715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83" name="Group 82">
                <a:extLst>
                  <a:ext uri="{FF2B5EF4-FFF2-40B4-BE49-F238E27FC236}">
                    <a16:creationId xmlns:a16="http://schemas.microsoft.com/office/drawing/2014/main" id="{53F2F93D-D2F9-CD44-8B2C-21A548C9F57F}"/>
                  </a:ext>
                </a:extLst>
              </p:cNvPr>
              <p:cNvGrpSpPr/>
              <p:nvPr/>
            </p:nvGrpSpPr>
            <p:grpSpPr>
              <a:xfrm>
                <a:off x="7474586" y="2722442"/>
                <a:ext cx="490717" cy="921976"/>
                <a:chOff x="8370786" y="1242533"/>
                <a:chExt cx="490717" cy="921976"/>
              </a:xfrm>
            </p:grpSpPr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D4FCEBEF-77BE-F348-BB55-318AB48D0ECC}"/>
                    </a:ext>
                  </a:extLst>
                </p:cNvPr>
                <p:cNvSpPr txBox="1"/>
                <p:nvPr/>
              </p:nvSpPr>
              <p:spPr>
                <a:xfrm rot="5400000">
                  <a:off x="8359437" y="1872456"/>
                  <a:ext cx="403198" cy="180380"/>
                </a:xfrm>
                <a:prstGeom prst="rect">
                  <a:avLst/>
                </a:prstGeom>
                <a:noFill/>
                <a:scene3d>
                  <a:camera prst="isometricOffAxis2Left">
                    <a:rot lat="0" lon="1560000" rev="0"/>
                  </a:camera>
                  <a:lightRig rig="threePt" dir="t"/>
                </a:scene3d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400" b="1" i="1" dirty="0"/>
                    <a:t>C1</a:t>
                  </a:r>
                </a:p>
              </p:txBody>
            </p:sp>
            <p:grpSp>
              <p:nvGrpSpPr>
                <p:cNvPr id="85" name="Group 84">
                  <a:extLst>
                    <a:ext uri="{FF2B5EF4-FFF2-40B4-BE49-F238E27FC236}">
                      <a16:creationId xmlns:a16="http://schemas.microsoft.com/office/drawing/2014/main" id="{750BAF77-F370-FC4B-93D6-1783316A06B8}"/>
                    </a:ext>
                  </a:extLst>
                </p:cNvPr>
                <p:cNvGrpSpPr/>
                <p:nvPr/>
              </p:nvGrpSpPr>
              <p:grpSpPr>
                <a:xfrm>
                  <a:off x="8370786" y="1242533"/>
                  <a:ext cx="490717" cy="921976"/>
                  <a:chOff x="6517353" y="3754495"/>
                  <a:chExt cx="490717" cy="921976"/>
                </a:xfrm>
              </p:grpSpPr>
              <p:sp>
                <p:nvSpPr>
                  <p:cNvPr id="86" name="Process 85">
                    <a:extLst>
                      <a:ext uri="{FF2B5EF4-FFF2-40B4-BE49-F238E27FC236}">
                        <a16:creationId xmlns:a16="http://schemas.microsoft.com/office/drawing/2014/main" id="{0E4ECD93-BE12-0E4B-B97C-ED4968B12DEE}"/>
                      </a:ext>
                    </a:extLst>
                  </p:cNvPr>
                  <p:cNvSpPr/>
                  <p:nvPr/>
                </p:nvSpPr>
                <p:spPr>
                  <a:xfrm>
                    <a:off x="6674714" y="4139725"/>
                    <a:ext cx="65348" cy="191881"/>
                  </a:xfrm>
                  <a:prstGeom prst="flowChartProcess">
                    <a:avLst/>
                  </a:prstGeom>
                  <a:solidFill>
                    <a:schemeClr val="bg2">
                      <a:lumMod val="50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7" name="Process 86">
                    <a:extLst>
                      <a:ext uri="{FF2B5EF4-FFF2-40B4-BE49-F238E27FC236}">
                        <a16:creationId xmlns:a16="http://schemas.microsoft.com/office/drawing/2014/main" id="{9D3238AF-9585-7F44-BBA4-CFF1CD7E2614}"/>
                      </a:ext>
                    </a:extLst>
                  </p:cNvPr>
                  <p:cNvSpPr/>
                  <p:nvPr/>
                </p:nvSpPr>
                <p:spPr>
                  <a:xfrm>
                    <a:off x="6773971" y="3754495"/>
                    <a:ext cx="65348" cy="576000"/>
                  </a:xfrm>
                  <a:prstGeom prst="flowChartProcess">
                    <a:avLst/>
                  </a:prstGeom>
                  <a:solidFill>
                    <a:schemeClr val="bg2">
                      <a:lumMod val="50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8" name="Process 87">
                    <a:extLst>
                      <a:ext uri="{FF2B5EF4-FFF2-40B4-BE49-F238E27FC236}">
                        <a16:creationId xmlns:a16="http://schemas.microsoft.com/office/drawing/2014/main" id="{BF9DED47-FEB7-DD44-AA91-8F7D69BADCE8}"/>
                      </a:ext>
                    </a:extLst>
                  </p:cNvPr>
                  <p:cNvSpPr/>
                  <p:nvPr/>
                </p:nvSpPr>
                <p:spPr>
                  <a:xfrm>
                    <a:off x="6879902" y="4147567"/>
                    <a:ext cx="65348" cy="180000"/>
                  </a:xfrm>
                  <a:prstGeom prst="flowChartProcess">
                    <a:avLst/>
                  </a:prstGeom>
                  <a:solidFill>
                    <a:schemeClr val="bg2">
                      <a:lumMod val="50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9" name="Process 88">
                    <a:extLst>
                      <a:ext uri="{FF2B5EF4-FFF2-40B4-BE49-F238E27FC236}">
                        <a16:creationId xmlns:a16="http://schemas.microsoft.com/office/drawing/2014/main" id="{DEF8CBED-62C1-0C44-8A04-364FEF151456}"/>
                      </a:ext>
                    </a:extLst>
                  </p:cNvPr>
                  <p:cNvSpPr/>
                  <p:nvPr/>
                </p:nvSpPr>
                <p:spPr>
                  <a:xfrm>
                    <a:off x="6569565" y="4232701"/>
                    <a:ext cx="65348" cy="98905"/>
                  </a:xfrm>
                  <a:prstGeom prst="flowChartProcess">
                    <a:avLst/>
                  </a:prstGeom>
                  <a:solidFill>
                    <a:schemeClr val="bg2">
                      <a:lumMod val="50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90" name="TextBox 89">
                    <a:extLst>
                      <a:ext uri="{FF2B5EF4-FFF2-40B4-BE49-F238E27FC236}">
                        <a16:creationId xmlns:a16="http://schemas.microsoft.com/office/drawing/2014/main" id="{2331618C-C74E-D540-8AD0-1883689B3040}"/>
                      </a:ext>
                    </a:extLst>
                  </p:cNvPr>
                  <p:cNvSpPr txBox="1"/>
                  <p:nvPr/>
                </p:nvSpPr>
                <p:spPr>
                  <a:xfrm rot="5400000">
                    <a:off x="6457948" y="4334342"/>
                    <a:ext cx="299189" cy="180380"/>
                  </a:xfrm>
                  <a:prstGeom prst="rect">
                    <a:avLst/>
                  </a:prstGeom>
                  <a:noFill/>
                  <a:scene3d>
                    <a:camera prst="isometricOffAxis2Left">
                      <a:rot lat="0" lon="1560000" rev="0"/>
                    </a:camera>
                    <a:lightRig rig="threePt" dir="t"/>
                  </a:scene3d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400" b="1" i="1" dirty="0"/>
                      <a:t>C0</a:t>
                    </a:r>
                  </a:p>
                </p:txBody>
              </p:sp>
              <p:sp>
                <p:nvSpPr>
                  <p:cNvPr id="91" name="TextBox 90">
                    <a:extLst>
                      <a:ext uri="{FF2B5EF4-FFF2-40B4-BE49-F238E27FC236}">
                        <a16:creationId xmlns:a16="http://schemas.microsoft.com/office/drawing/2014/main" id="{6F497F15-B197-C94C-AE04-3FCCD5ED86F7}"/>
                      </a:ext>
                    </a:extLst>
                  </p:cNvPr>
                  <p:cNvSpPr txBox="1"/>
                  <p:nvPr/>
                </p:nvSpPr>
                <p:spPr>
                  <a:xfrm rot="5400000">
                    <a:off x="6662386" y="4338367"/>
                    <a:ext cx="299191" cy="180380"/>
                  </a:xfrm>
                  <a:prstGeom prst="rect">
                    <a:avLst/>
                  </a:prstGeom>
                  <a:noFill/>
                  <a:scene3d>
                    <a:camera prst="isometricOffAxis2Left">
                      <a:rot lat="0" lon="1560000" rev="0"/>
                    </a:camera>
                    <a:lightRig rig="threePt" dir="t"/>
                  </a:scene3d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400" b="1" i="1" dirty="0"/>
                      <a:t>C2</a:t>
                    </a:r>
                  </a:p>
                </p:txBody>
              </p:sp>
              <p:sp>
                <p:nvSpPr>
                  <p:cNvPr id="92" name="TextBox 91">
                    <a:extLst>
                      <a:ext uri="{FF2B5EF4-FFF2-40B4-BE49-F238E27FC236}">
                        <a16:creationId xmlns:a16="http://schemas.microsoft.com/office/drawing/2014/main" id="{C1722C88-74C0-534E-9B26-60010DEFAFE7}"/>
                      </a:ext>
                    </a:extLst>
                  </p:cNvPr>
                  <p:cNvSpPr txBox="1"/>
                  <p:nvPr/>
                </p:nvSpPr>
                <p:spPr>
                  <a:xfrm rot="5400000">
                    <a:off x="6716280" y="4384682"/>
                    <a:ext cx="403199" cy="180380"/>
                  </a:xfrm>
                  <a:prstGeom prst="rect">
                    <a:avLst/>
                  </a:prstGeom>
                  <a:noFill/>
                  <a:scene3d>
                    <a:camera prst="isometricOffAxis2Left">
                      <a:rot lat="0" lon="1560000" rev="0"/>
                    </a:camera>
                    <a:lightRig rig="threePt" dir="t"/>
                  </a:scene3d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400" b="1" i="1" dirty="0"/>
                      <a:t>C3</a:t>
                    </a:r>
                    <a:endParaRPr lang="en-US" sz="600" b="1" i="1" dirty="0"/>
                  </a:p>
                </p:txBody>
              </p:sp>
            </p:grpSp>
          </p:grpSp>
          <p:pic>
            <p:nvPicPr>
              <p:cNvPr id="34820" name="Picture 4" descr="Teacher explanation - Free people icons">
                <a:extLst>
                  <a:ext uri="{FF2B5EF4-FFF2-40B4-BE49-F238E27FC236}">
                    <a16:creationId xmlns:a16="http://schemas.microsoft.com/office/drawing/2014/main" id="{6DEE3D1A-B00F-5E40-A7EA-B389D49D25B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7508514" y="3643534"/>
                <a:ext cx="571500" cy="5715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Data 11">
                    <a:extLst>
                      <a:ext uri="{FF2B5EF4-FFF2-40B4-BE49-F238E27FC236}">
                        <a16:creationId xmlns:a16="http://schemas.microsoft.com/office/drawing/2014/main" id="{5EE27064-4303-DF43-88C7-CBCA03110F4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821712" y="3345284"/>
                    <a:ext cx="981455" cy="430792"/>
                  </a:xfrm>
                  <a:prstGeom prst="flowChartInputOutput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  <a:headEnd type="none" w="med" len="med"/>
                    <a:tailEnd type="none" w="med" len="med"/>
                  </a:ln>
                  <a:effectLst/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vert="horz" wrap="square" lIns="36000" tIns="36000" rIns="36000" bIns="3600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685983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lang="en-US" sz="1000" dirty="0">
                        <a:solidFill>
                          <a:schemeClr val="tx1"/>
                        </a:solidFill>
                        <a:latin typeface="IBM Plex Arabic Light" panose="020B0403050203000203" pitchFamily="34" charset="-78"/>
                        <a:ea typeface="IBM Plex Sans" charset="0"/>
                        <a:cs typeface="IBM Plex Arabic Light" panose="020B0403050203000203" pitchFamily="34" charset="-78"/>
                      </a:rPr>
                      <a:t>Sample</a:t>
                    </a:r>
                    <a14:m>
                      <m:oMath xmlns:m="http://schemas.openxmlformats.org/officeDocument/2006/math">
                        <m:r>
                          <a:rPr kumimoji="0" lang="en-US" sz="105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IBM Plex Sans" charset="0"/>
                            <a:cs typeface="IBM Plex Arabic Light" panose="020B0403050203000203" pitchFamily="34" charset="-78"/>
                          </a:rPr>
                          <m:t>𝑥</m:t>
                        </m:r>
                      </m:oMath>
                    </a14:m>
                    <a:endParaRPr kumimoji="0" lang="en-CH" sz="105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IBM Plex Arabic Light" panose="020B0403050203000203" pitchFamily="34" charset="-78"/>
                      <a:ea typeface="IBM Plex Sans" charset="0"/>
                      <a:cs typeface="IBM Plex Arabic Light" panose="020B0403050203000203" pitchFamily="34" charset="-78"/>
                    </a:endParaRPr>
                  </a:p>
                </p:txBody>
              </p:sp>
            </mc:Choice>
            <mc:Fallback xmlns="">
              <p:sp>
                <p:nvSpPr>
                  <p:cNvPr id="12" name="Data 11">
                    <a:extLst>
                      <a:ext uri="{FF2B5EF4-FFF2-40B4-BE49-F238E27FC236}">
                        <a16:creationId xmlns:a16="http://schemas.microsoft.com/office/drawing/2014/main" id="{5EE27064-4303-DF43-88C7-CBCA03110F4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4821712" y="3345284"/>
                    <a:ext cx="981455" cy="430792"/>
                  </a:xfrm>
                  <a:prstGeom prst="flowChartInputOutpu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  <a:ln w="12700">
                    <a:solidFill>
                      <a:schemeClr val="tx1"/>
                    </a:solidFill>
                    <a:headEnd type="none" w="med" len="med"/>
                    <a:tailEnd type="none" w="med" len="med"/>
                  </a:ln>
                  <a:effectLst/>
                </p:spPr>
                <p:txBody>
                  <a:bodyPr/>
                  <a:lstStyle/>
                  <a:p>
                    <a:r>
                      <a:rPr lang="en-CH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4" name="Elbow Connector 13">
                <a:extLst>
                  <a:ext uri="{FF2B5EF4-FFF2-40B4-BE49-F238E27FC236}">
                    <a16:creationId xmlns:a16="http://schemas.microsoft.com/office/drawing/2014/main" id="{F68EFE14-F9B9-B745-A5D2-DC62EFD493B5}"/>
                  </a:ext>
                </a:extLst>
              </p:cNvPr>
              <p:cNvCxnSpPr>
                <a:cxnSpLocks/>
                <a:stCxn id="12" idx="5"/>
                <a:endCxn id="79" idx="1"/>
              </p:cNvCxnSpPr>
              <p:nvPr/>
            </p:nvCxnSpPr>
            <p:spPr bwMode="auto">
              <a:xfrm flipV="1">
                <a:off x="5705022" y="3172022"/>
                <a:ext cx="368902" cy="388658"/>
              </a:xfrm>
              <a:prstGeom prst="bentConnector3">
                <a:avLst/>
              </a:prstGeom>
              <a:ln w="19050">
                <a:solidFill>
                  <a:schemeClr val="bg1"/>
                </a:solidFill>
                <a:headEnd type="none" w="med" len="med"/>
                <a:tailEnd type="triangle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Elbow Connector 96">
                <a:extLst>
                  <a:ext uri="{FF2B5EF4-FFF2-40B4-BE49-F238E27FC236}">
                    <a16:creationId xmlns:a16="http://schemas.microsoft.com/office/drawing/2014/main" id="{2593BE65-2F22-3B45-8B36-0DF74C621346}"/>
                  </a:ext>
                </a:extLst>
              </p:cNvPr>
              <p:cNvCxnSpPr>
                <a:cxnSpLocks/>
                <a:stCxn id="12" idx="5"/>
                <a:endCxn id="80" idx="1"/>
              </p:cNvCxnSpPr>
              <p:nvPr/>
            </p:nvCxnSpPr>
            <p:spPr bwMode="auto">
              <a:xfrm>
                <a:off x="5705022" y="3560680"/>
                <a:ext cx="368902" cy="368087"/>
              </a:xfrm>
              <a:prstGeom prst="bentConnector3">
                <a:avLst/>
              </a:prstGeom>
              <a:ln w="19050">
                <a:solidFill>
                  <a:schemeClr val="bg1"/>
                </a:solidFill>
                <a:headEnd type="none" w="med" len="med"/>
                <a:tailEnd type="triangle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61FEE65A-BBE9-D240-9CDE-F63D93871983}"/>
                  </a:ext>
                </a:extLst>
              </p:cNvPr>
              <p:cNvCxnSpPr>
                <a:stCxn id="79" idx="2"/>
                <a:endCxn id="80" idx="0"/>
              </p:cNvCxnSpPr>
              <p:nvPr/>
            </p:nvCxnSpPr>
            <p:spPr bwMode="auto">
              <a:xfrm>
                <a:off x="6637806" y="3405352"/>
                <a:ext cx="0" cy="290085"/>
              </a:xfrm>
              <a:prstGeom prst="straightConnector1">
                <a:avLst/>
              </a:prstGeom>
              <a:ln w="19050">
                <a:solidFill>
                  <a:schemeClr val="bg1"/>
                </a:solidFill>
                <a:headEnd type="none" w="med" len="med"/>
                <a:tailEnd type="triangle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Arrow Connector 102">
                <a:extLst>
                  <a:ext uri="{FF2B5EF4-FFF2-40B4-BE49-F238E27FC236}">
                    <a16:creationId xmlns:a16="http://schemas.microsoft.com/office/drawing/2014/main" id="{16626853-FDE3-3248-B22C-D796DC2C84FE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7201688" y="3172022"/>
                <a:ext cx="237667" cy="0"/>
              </a:xfrm>
              <a:prstGeom prst="straightConnector1">
                <a:avLst/>
              </a:prstGeom>
              <a:ln w="19050">
                <a:solidFill>
                  <a:schemeClr val="bg1"/>
                </a:solidFill>
                <a:headEnd type="none" w="med" len="med"/>
                <a:tailEnd type="triangle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6" name="Straight Arrow Connector 105">
                <a:extLst>
                  <a:ext uri="{FF2B5EF4-FFF2-40B4-BE49-F238E27FC236}">
                    <a16:creationId xmlns:a16="http://schemas.microsoft.com/office/drawing/2014/main" id="{0C38310E-FE9E-744C-9448-2E1A3D45E6ED}"/>
                  </a:ext>
                </a:extLst>
              </p:cNvPr>
              <p:cNvCxnSpPr>
                <a:cxnSpLocks/>
                <a:stCxn id="80" idx="3"/>
                <a:endCxn id="34820" idx="3"/>
              </p:cNvCxnSpPr>
              <p:nvPr/>
            </p:nvCxnSpPr>
            <p:spPr bwMode="auto">
              <a:xfrm>
                <a:off x="7201688" y="3928767"/>
                <a:ext cx="306826" cy="517"/>
              </a:xfrm>
              <a:prstGeom prst="straightConnector1">
                <a:avLst/>
              </a:prstGeom>
              <a:ln w="19050">
                <a:solidFill>
                  <a:schemeClr val="bg1"/>
                </a:solidFill>
                <a:headEnd type="none" w="med" len="med"/>
                <a:tailEnd type="triangle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7" name="Elbow Connector 156">
                <a:extLst>
                  <a:ext uri="{FF2B5EF4-FFF2-40B4-BE49-F238E27FC236}">
                    <a16:creationId xmlns:a16="http://schemas.microsoft.com/office/drawing/2014/main" id="{91B2D8E6-10BA-0C42-A281-7F7AE370631B}"/>
                  </a:ext>
                </a:extLst>
              </p:cNvPr>
              <p:cNvCxnSpPr>
                <a:cxnSpLocks/>
                <a:endCxn id="34818" idx="1"/>
              </p:cNvCxnSpPr>
              <p:nvPr/>
            </p:nvCxnSpPr>
            <p:spPr bwMode="auto">
              <a:xfrm>
                <a:off x="7967447" y="3177975"/>
                <a:ext cx="386833" cy="372419"/>
              </a:xfrm>
              <a:prstGeom prst="bentConnector3">
                <a:avLst>
                  <a:gd name="adj1" fmla="val 64672"/>
                </a:avLst>
              </a:prstGeom>
              <a:ln w="19050">
                <a:solidFill>
                  <a:schemeClr val="bg1"/>
                </a:solidFill>
                <a:headEnd type="none" w="med" len="med"/>
                <a:tailEnd type="triangle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87C26F72-AA4F-1440-A0D4-985BE3FF7944}"/>
                </a:ext>
              </a:extLst>
            </p:cNvPr>
            <p:cNvSpPr/>
            <p:nvPr/>
          </p:nvSpPr>
          <p:spPr bwMode="auto">
            <a:xfrm>
              <a:off x="8358545" y="3836144"/>
              <a:ext cx="556787" cy="202978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36000" tIns="36000" rIns="36000" bIns="360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6859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CH" sz="80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IBM Plex Arabic ExtraLight" panose="020B0303050203000203" pitchFamily="34" charset="-78"/>
                  <a:ea typeface="IBM Plex Sans" charset="0"/>
                  <a:cs typeface="IBM Plex Arabic ExtraLight" panose="020B0303050203000203" pitchFamily="34" charset="-78"/>
                </a:rPr>
                <a:t>DOCTOR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78F477EC-50A8-744A-B8EA-BD1A595165E0}"/>
                    </a:ext>
                  </a:extLst>
                </p:cNvPr>
                <p:cNvSpPr txBox="1"/>
                <p:nvPr/>
              </p:nvSpPr>
              <p:spPr>
                <a:xfrm>
                  <a:off x="7520890" y="2516658"/>
                  <a:ext cx="432234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en-US" sz="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IBM Plex Sans" charset="0"/>
                            <a:cs typeface="IBM Plex Sans" charset="0"/>
                          </a:rPr>
                          <m:t>=</m:t>
                        </m:r>
                        <m:r>
                          <a:rPr lang="en-US" sz="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IBM Plex Sans" charset="0"/>
                            <a:cs typeface="IBM Plex Sans" charset="0"/>
                          </a:rPr>
                          <m:t>𝑓</m:t>
                        </m:r>
                        <m:r>
                          <a:rPr lang="en-US" sz="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IBM Plex Sans" charset="0"/>
                            <a:cs typeface="IBM Plex Sans" charset="0"/>
                          </a:rPr>
                          <m:t>(</m:t>
                        </m:r>
                        <m:r>
                          <a:rPr lang="en-US" sz="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IBM Plex Sans" charset="0"/>
                            <a:cs typeface="IBM Plex Sans" charset="0"/>
                          </a:rPr>
                          <m:t>𝑥</m:t>
                        </m:r>
                        <m:r>
                          <a:rPr lang="en-US" sz="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IBM Plex Sans" charset="0"/>
                            <a:cs typeface="IBM Plex Sans" charset="0"/>
                          </a:rPr>
                          <m:t>)</m:t>
                        </m:r>
                      </m:oMath>
                    </m:oMathPara>
                  </a14:m>
                  <a:endParaRPr lang="en-CH" sz="800" dirty="0">
                    <a:solidFill>
                      <a:schemeClr val="tx1"/>
                    </a:solidFill>
                    <a:latin typeface="IBM Plex Sans" charset="0"/>
                    <a:ea typeface="IBM Plex Sans" charset="0"/>
                    <a:cs typeface="IBM Plex Sans" charset="0"/>
                  </a:endParaRPr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78F477EC-50A8-744A-B8EA-BD1A595165E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20890" y="2516658"/>
                  <a:ext cx="432234" cy="123111"/>
                </a:xfrm>
                <a:prstGeom prst="rect">
                  <a:avLst/>
                </a:prstGeom>
                <a:blipFill>
                  <a:blip r:embed="rId6"/>
                  <a:stretch>
                    <a:fillRect l="-13793" r="-20690" b="-66667"/>
                  </a:stretch>
                </a:blipFill>
              </p:spPr>
              <p:txBody>
                <a:bodyPr/>
                <a:lstStyle/>
                <a:p>
                  <a:r>
                    <a:rPr lang="en-CH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2" name="TextBox 161">
                  <a:extLst>
                    <a:ext uri="{FF2B5EF4-FFF2-40B4-BE49-F238E27FC236}">
                      <a16:creationId xmlns:a16="http://schemas.microsoft.com/office/drawing/2014/main" id="{CFC32401-F178-444F-85D2-430101FED98B}"/>
                    </a:ext>
                  </a:extLst>
                </p:cNvPr>
                <p:cNvSpPr txBox="1"/>
                <p:nvPr/>
              </p:nvSpPr>
              <p:spPr>
                <a:xfrm>
                  <a:off x="7652085" y="4246618"/>
                  <a:ext cx="223586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IBM Plex Sans" charset="0"/>
                            <a:cs typeface="IBM Plex Sans" charset="0"/>
                          </a:rPr>
                          <m:t>𝑒</m:t>
                        </m:r>
                        <m:r>
                          <a:rPr lang="en-US" sz="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IBM Plex Sans" charset="0"/>
                            <a:cs typeface="IBM Plex Sans" charset="0"/>
                          </a:rPr>
                          <m:t>(</m:t>
                        </m:r>
                        <m:acc>
                          <m:accPr>
                            <m:chr m:val="̂"/>
                            <m:ctrlPr>
                              <a:rPr lang="en-US" sz="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IBM Plex Sans" charset="0"/>
                                <a:cs typeface="IBM Plex Sans" charset="0"/>
                              </a:rPr>
                            </m:ctrlPr>
                          </m:accPr>
                          <m:e>
                            <m:r>
                              <a:rPr lang="en-US" sz="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IBM Plex Sans" charset="0"/>
                                <a:cs typeface="IBM Plex Sans" charset="0"/>
                              </a:rPr>
                              <m:t>𝑦</m:t>
                            </m:r>
                          </m:e>
                        </m:acc>
                        <m:r>
                          <a:rPr lang="en-US" sz="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IBM Plex Sans" charset="0"/>
                            <a:cs typeface="IBM Plex Sans" charset="0"/>
                          </a:rPr>
                          <m:t>)</m:t>
                        </m:r>
                      </m:oMath>
                    </m:oMathPara>
                  </a14:m>
                  <a:endParaRPr lang="en-CH" sz="800" dirty="0">
                    <a:solidFill>
                      <a:schemeClr val="tx1"/>
                    </a:solidFill>
                    <a:latin typeface="IBM Plex Sans" charset="0"/>
                    <a:ea typeface="IBM Plex Sans" charset="0"/>
                    <a:cs typeface="IBM Plex Sans" charset="0"/>
                  </a:endParaRPr>
                </a:p>
              </p:txBody>
            </p:sp>
          </mc:Choice>
          <mc:Fallback xmlns="">
            <p:sp>
              <p:nvSpPr>
                <p:cNvPr id="162" name="TextBox 161">
                  <a:extLst>
                    <a:ext uri="{FF2B5EF4-FFF2-40B4-BE49-F238E27FC236}">
                      <a16:creationId xmlns:a16="http://schemas.microsoft.com/office/drawing/2014/main" id="{CFC32401-F178-444F-85D2-430101FED98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52085" y="4246618"/>
                  <a:ext cx="223586" cy="123111"/>
                </a:xfrm>
                <a:prstGeom prst="rect">
                  <a:avLst/>
                </a:prstGeom>
                <a:blipFill>
                  <a:blip r:embed="rId7"/>
                  <a:stretch>
                    <a:fillRect l="-20000" r="-26667" b="-75000"/>
                  </a:stretch>
                </a:blipFill>
              </p:spPr>
              <p:txBody>
                <a:bodyPr/>
                <a:lstStyle/>
                <a:p>
                  <a:r>
                    <a:rPr lang="en-CH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3" name="Elbow Connector 162">
              <a:extLst>
                <a:ext uri="{FF2B5EF4-FFF2-40B4-BE49-F238E27FC236}">
                  <a16:creationId xmlns:a16="http://schemas.microsoft.com/office/drawing/2014/main" id="{83CDFB3C-40C3-D14E-B443-CD5F71F19331}"/>
                </a:ext>
              </a:extLst>
            </p:cNvPr>
            <p:cNvCxnSpPr>
              <a:cxnSpLocks/>
              <a:stCxn id="34820" idx="1"/>
              <a:endCxn id="34818" idx="1"/>
            </p:cNvCxnSpPr>
            <p:nvPr/>
          </p:nvCxnSpPr>
          <p:spPr bwMode="auto">
            <a:xfrm flipV="1">
              <a:off x="8080014" y="3550394"/>
              <a:ext cx="274266" cy="378890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bg1"/>
              </a:solidFill>
              <a:headEnd type="none" w="med" len="med"/>
              <a:tailEnd type="triangle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2" name="Title 3">
            <a:extLst>
              <a:ext uri="{FF2B5EF4-FFF2-40B4-BE49-F238E27FC236}">
                <a16:creationId xmlns:a16="http://schemas.microsoft.com/office/drawing/2014/main" id="{815FAF14-B946-B34A-B2B5-7205B203E8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147" y="112942"/>
            <a:ext cx="4422854" cy="479823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  <a:latin typeface="IBM Plex Sans"/>
              </a:rPr>
              <a:t>GNN by topic: Interpretability </a:t>
            </a:r>
            <a:endParaRPr lang="en-CH" dirty="0">
              <a:solidFill>
                <a:schemeClr val="bg1"/>
              </a:solidFill>
              <a:latin typeface="IBM Plex San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DAEE7B9-6B25-CD49-A601-39D96FA3966E}"/>
              </a:ext>
            </a:extLst>
          </p:cNvPr>
          <p:cNvSpPr/>
          <p:nvPr/>
        </p:nvSpPr>
        <p:spPr>
          <a:xfrm>
            <a:off x="46711" y="768913"/>
            <a:ext cx="4572000" cy="2246769"/>
          </a:xfrm>
          <a:prstGeom prst="rect">
            <a:avLst/>
          </a:prstGeom>
        </p:spPr>
        <p:txBody>
          <a:bodyPr>
            <a:spAutoFit/>
          </a:bodyPr>
          <a:lstStyle/>
          <a:p>
            <a:pPr marL="171450" indent="-1714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000" dirty="0" err="1">
                <a:solidFill>
                  <a:schemeClr val="bg1"/>
                </a:solidFill>
                <a:latin typeface="IBM Plex Sans Light" panose="020B0403050203000203" pitchFamily="34" charset="0"/>
              </a:rPr>
              <a:t>GNNExplainer</a:t>
            </a:r>
            <a:r>
              <a:rPr lang="en-US" sz="1000" dirty="0">
                <a:solidFill>
                  <a:schemeClr val="bg1"/>
                </a:solidFill>
                <a:latin typeface="IBM Plex Sans Light" panose="020B0403050203000203" pitchFamily="34" charset="0"/>
              </a:rPr>
              <a:t>: Generating Explanations for Graph Neural Networks, </a:t>
            </a:r>
            <a:r>
              <a:rPr lang="en-US" sz="1000" dirty="0" err="1">
                <a:solidFill>
                  <a:schemeClr val="bg1"/>
                </a:solidFill>
                <a:latin typeface="IBM Plex Sans Light" panose="020B0403050203000203" pitchFamily="34" charset="0"/>
              </a:rPr>
              <a:t>NeurIPS</a:t>
            </a:r>
            <a:r>
              <a:rPr lang="en-US" sz="1000" dirty="0">
                <a:solidFill>
                  <a:schemeClr val="bg1"/>
                </a:solidFill>
                <a:latin typeface="IBM Plex Sans Light" panose="020B0403050203000203" pitchFamily="34" charset="0"/>
              </a:rPr>
              <a:t>, 2019</a:t>
            </a:r>
          </a:p>
          <a:p>
            <a:pPr marL="171450" indent="-1714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bg1"/>
                </a:solidFill>
                <a:latin typeface="IBM Plex Sans Light" panose="020B0403050203000203" pitchFamily="34" charset="0"/>
              </a:rPr>
              <a:t>Visualization for Histopathology Images using Graph Convolutional Neural Networks, </a:t>
            </a:r>
            <a:r>
              <a:rPr lang="en-US" sz="1000" dirty="0" err="1">
                <a:solidFill>
                  <a:schemeClr val="bg1"/>
                </a:solidFill>
                <a:latin typeface="IBM Plex Sans Light" panose="020B0403050203000203" pitchFamily="34" charset="0"/>
              </a:rPr>
              <a:t>arXiv</a:t>
            </a:r>
            <a:r>
              <a:rPr lang="en-US" sz="1000" dirty="0">
                <a:solidFill>
                  <a:schemeClr val="bg1"/>
                </a:solidFill>
                <a:latin typeface="IBM Plex Sans Light" panose="020B0403050203000203" pitchFamily="34" charset="0"/>
              </a:rPr>
              <a:t>, 2020</a:t>
            </a:r>
          </a:p>
          <a:p>
            <a:pPr marL="171450" indent="-1714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000" dirty="0" err="1">
                <a:solidFill>
                  <a:schemeClr val="bg1"/>
                </a:solidFill>
                <a:latin typeface="IBM Plex Sans Light" panose="020B0403050203000203" pitchFamily="34" charset="0"/>
              </a:rPr>
              <a:t>Explainability</a:t>
            </a:r>
            <a:r>
              <a:rPr lang="en-US" sz="1000" dirty="0">
                <a:solidFill>
                  <a:schemeClr val="bg1"/>
                </a:solidFill>
                <a:latin typeface="IBM Plex Sans Light" panose="020B0403050203000203" pitchFamily="34" charset="0"/>
              </a:rPr>
              <a:t> Methods for Graph Convolutional Neural Networks, CVPR, 2019</a:t>
            </a:r>
          </a:p>
          <a:p>
            <a:pPr marL="171450" indent="-1714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000" dirty="0" err="1">
                <a:solidFill>
                  <a:schemeClr val="bg1"/>
                </a:solidFill>
                <a:latin typeface="IBM Plex Sans Light" panose="020B0403050203000203" pitchFamily="34" charset="0"/>
              </a:rPr>
              <a:t>Layerwise</a:t>
            </a:r>
            <a:r>
              <a:rPr lang="en-US" sz="1000" dirty="0">
                <a:solidFill>
                  <a:schemeClr val="bg1"/>
                </a:solidFill>
                <a:latin typeface="IBM Plex Sans Light" panose="020B0403050203000203" pitchFamily="34" charset="0"/>
              </a:rPr>
              <a:t> Relevance Visualization in Convolutional Text Graph Classifiers, EMNLPW, 2019</a:t>
            </a:r>
          </a:p>
          <a:p>
            <a:pPr marL="171450" indent="-1714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bg1"/>
                </a:solidFill>
                <a:latin typeface="IBM Plex Sans Light" panose="020B0403050203000203" pitchFamily="34" charset="0"/>
              </a:rPr>
              <a:t>XAI for Graphs:  Explaining Graph Neural Network Predictions by Identifying Relevant Walks, </a:t>
            </a:r>
            <a:r>
              <a:rPr lang="en-US" sz="1000" dirty="0" err="1">
                <a:solidFill>
                  <a:schemeClr val="bg1"/>
                </a:solidFill>
                <a:latin typeface="IBM Plex Sans Light" panose="020B0403050203000203" pitchFamily="34" charset="0"/>
              </a:rPr>
              <a:t>arXiv</a:t>
            </a:r>
            <a:r>
              <a:rPr lang="en-US" sz="1000" dirty="0">
                <a:solidFill>
                  <a:schemeClr val="bg1"/>
                </a:solidFill>
                <a:latin typeface="IBM Plex Sans Light" panose="020B0403050203000203" pitchFamily="34" charset="0"/>
              </a:rPr>
              <a:t>, 2020</a:t>
            </a:r>
          </a:p>
          <a:p>
            <a:pPr marL="171450" indent="-1714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000" dirty="0" err="1">
                <a:solidFill>
                  <a:schemeClr val="bg1"/>
                </a:solidFill>
                <a:latin typeface="IBM Plex Sans Light" panose="020B0403050203000203" pitchFamily="34" charset="0"/>
              </a:rPr>
              <a:t>Explainability</a:t>
            </a:r>
            <a:r>
              <a:rPr lang="en-US" sz="1000" dirty="0">
                <a:solidFill>
                  <a:schemeClr val="bg1"/>
                </a:solidFill>
                <a:latin typeface="IBM Plex Sans Light" panose="020B0403050203000203" pitchFamily="34" charset="0"/>
              </a:rPr>
              <a:t> Methods for Graph Convolutional Neural Networks, CVPR, 2019</a:t>
            </a:r>
          </a:p>
          <a:p>
            <a:pPr marL="171450" indent="-1714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bg1"/>
                </a:solidFill>
                <a:latin typeface="IBM Plex Sans Light" panose="020B0403050203000203" pitchFamily="34" charset="0"/>
              </a:rPr>
              <a:t>XGNN: Towards Model-Level Explanations of Graph Neural Networks, </a:t>
            </a:r>
            <a:r>
              <a:rPr lang="en-US" sz="1000" dirty="0" err="1">
                <a:solidFill>
                  <a:schemeClr val="bg1"/>
                </a:solidFill>
                <a:latin typeface="IBM Plex Sans Light" panose="020B0403050203000203" pitchFamily="34" charset="0"/>
              </a:rPr>
              <a:t>arXiv</a:t>
            </a:r>
            <a:r>
              <a:rPr lang="en-US" sz="1000" dirty="0">
                <a:solidFill>
                  <a:schemeClr val="bg1"/>
                </a:solidFill>
                <a:latin typeface="IBM Plex Sans Light" panose="020B0403050203000203" pitchFamily="34" charset="0"/>
              </a:rPr>
              <a:t>, 2020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C810AC1D-E390-6A48-BEF8-56EB8961169C}"/>
              </a:ext>
            </a:extLst>
          </p:cNvPr>
          <p:cNvGrpSpPr/>
          <p:nvPr/>
        </p:nvGrpSpPr>
        <p:grpSpPr>
          <a:xfrm>
            <a:off x="5119436" y="445124"/>
            <a:ext cx="3614402" cy="1924382"/>
            <a:chOff x="4936054" y="3702137"/>
            <a:chExt cx="3614402" cy="1924382"/>
          </a:xfrm>
        </p:grpSpPr>
        <p:sp>
          <p:nvSpPr>
            <p:cNvPr id="48" name="Rounded Rectangle 47">
              <a:extLst>
                <a:ext uri="{FF2B5EF4-FFF2-40B4-BE49-F238E27FC236}">
                  <a16:creationId xmlns:a16="http://schemas.microsoft.com/office/drawing/2014/main" id="{245D0570-E8C7-144C-867C-CE060F5699C7}"/>
                </a:ext>
              </a:extLst>
            </p:cNvPr>
            <p:cNvSpPr/>
            <p:nvPr/>
          </p:nvSpPr>
          <p:spPr>
            <a:xfrm>
              <a:off x="4936054" y="3702137"/>
              <a:ext cx="3614402" cy="1924382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49" name="Process 48">
              <a:extLst>
                <a:ext uri="{FF2B5EF4-FFF2-40B4-BE49-F238E27FC236}">
                  <a16:creationId xmlns:a16="http://schemas.microsoft.com/office/drawing/2014/main" id="{44EED39E-46FD-D041-98C1-C5385B0D8D4A}"/>
                </a:ext>
              </a:extLst>
            </p:cNvPr>
            <p:cNvSpPr/>
            <p:nvPr/>
          </p:nvSpPr>
          <p:spPr>
            <a:xfrm>
              <a:off x="5342627" y="3918475"/>
              <a:ext cx="971002" cy="574670"/>
            </a:xfrm>
            <a:prstGeom prst="flowChartProcess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700" dirty="0">
                  <a:solidFill>
                    <a:schemeClr val="bg1"/>
                  </a:solidFill>
                  <a:latin typeface="IBM Plex Arabic ExtraLight" panose="020B0303050203000203" pitchFamily="34" charset="-78"/>
                  <a:cs typeface="IBM Plex Arabic ExtraLight" panose="020B0303050203000203" pitchFamily="34" charset="-78"/>
                </a:rPr>
                <a:t>Non-interpretable</a:t>
              </a:r>
            </a:p>
            <a:p>
              <a:pPr algn="ctr"/>
              <a:r>
                <a:rPr lang="en-US" sz="700" dirty="0">
                  <a:solidFill>
                    <a:schemeClr val="bg1"/>
                  </a:solidFill>
                  <a:latin typeface="IBM Plex Arabic ExtraLight" panose="020B0303050203000203" pitchFamily="34" charset="-78"/>
                  <a:cs typeface="IBM Plex Arabic ExtraLight" panose="020B0303050203000203" pitchFamily="34" charset="-78"/>
                </a:rPr>
                <a:t>GNN model </a:t>
              </a:r>
            </a:p>
          </p:txBody>
        </p:sp>
        <p:sp>
          <p:nvSpPr>
            <p:cNvPr id="50" name="TextBox 4">
              <a:extLst>
                <a:ext uri="{FF2B5EF4-FFF2-40B4-BE49-F238E27FC236}">
                  <a16:creationId xmlns:a16="http://schemas.microsoft.com/office/drawing/2014/main" id="{0456A255-103A-264F-B71E-C48C5162DADD}"/>
                </a:ext>
              </a:extLst>
            </p:cNvPr>
            <p:cNvSpPr txBox="1"/>
            <p:nvPr/>
          </p:nvSpPr>
          <p:spPr>
            <a:xfrm>
              <a:off x="4936054" y="4382141"/>
              <a:ext cx="280781" cy="2806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600" dirty="0"/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F3DFA881-CFFE-E447-A213-37A44085B49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80420" y="5476155"/>
              <a:ext cx="0" cy="0"/>
            </a:xfrm>
            <a:prstGeom prst="line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6">
                  <a:extLst>
                    <a:ext uri="{FF2B5EF4-FFF2-40B4-BE49-F238E27FC236}">
                      <a16:creationId xmlns:a16="http://schemas.microsoft.com/office/drawing/2014/main" id="{04965ED8-BD1B-1C41-8BBE-E987BAE4C433}"/>
                    </a:ext>
                  </a:extLst>
                </p:cNvPr>
                <p:cNvSpPr txBox="1"/>
                <p:nvPr/>
              </p:nvSpPr>
              <p:spPr>
                <a:xfrm>
                  <a:off x="6413625" y="5417936"/>
                  <a:ext cx="490584" cy="20858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6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6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600" b="0" i="1" smtClean="0">
                                <a:latin typeface="Cambria Math" panose="02040503050406030204" pitchFamily="18" charset="0"/>
                              </a:rPr>
                              <m:t>𝐶𝐺</m:t>
                            </m:r>
                          </m:sub>
                          <m:sup>
                            <m:r>
                              <a:rPr lang="en-US" sz="6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6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6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  <m:r>
                          <a:rPr lang="en-US" sz="6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Sup>
                          <m:sSubSupPr>
                            <m:ctrlPr>
                              <a:rPr lang="en-US" sz="6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600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sz="600" b="0" i="1" smtClean="0">
                                <a:latin typeface="Cambria Math" panose="02040503050406030204" pitchFamily="18" charset="0"/>
                              </a:rPr>
                              <m:t>𝐶𝐺</m:t>
                            </m:r>
                          </m:sub>
                          <m:sup>
                            <m:r>
                              <a:rPr lang="en-US" sz="6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6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6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oMath>
                    </m:oMathPara>
                  </a14:m>
                  <a:endParaRPr lang="en-US" sz="600" dirty="0"/>
                </a:p>
              </p:txBody>
            </p:sp>
          </mc:Choice>
          <mc:Fallback xmlns="">
            <p:sp>
              <p:nvSpPr>
                <p:cNvPr id="52" name="TextBox 6">
                  <a:extLst>
                    <a:ext uri="{FF2B5EF4-FFF2-40B4-BE49-F238E27FC236}">
                      <a16:creationId xmlns:a16="http://schemas.microsoft.com/office/drawing/2014/main" id="{04965ED8-BD1B-1C41-8BBE-E987BAE4C43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13625" y="5417936"/>
                  <a:ext cx="490584" cy="208583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H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3" name="Rounded Rectangle 52">
              <a:extLst>
                <a:ext uri="{FF2B5EF4-FFF2-40B4-BE49-F238E27FC236}">
                  <a16:creationId xmlns:a16="http://schemas.microsoft.com/office/drawing/2014/main" id="{B91DFA60-6D19-DE4C-AF5E-0CEE84CA2B90}"/>
                </a:ext>
              </a:extLst>
            </p:cNvPr>
            <p:cNvSpPr/>
            <p:nvPr/>
          </p:nvSpPr>
          <p:spPr>
            <a:xfrm flipH="1">
              <a:off x="6221770" y="5106390"/>
              <a:ext cx="69490" cy="12660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A1A4A417-2C46-3B45-B5F9-89C4FBC1EE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19920" y="5147660"/>
              <a:ext cx="67718" cy="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C4CD9F78-269A-CB49-A23B-4B65BC40BC4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19920" y="5190753"/>
              <a:ext cx="67718" cy="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Rounded Rectangle 55">
              <a:extLst>
                <a:ext uri="{FF2B5EF4-FFF2-40B4-BE49-F238E27FC236}">
                  <a16:creationId xmlns:a16="http://schemas.microsoft.com/office/drawing/2014/main" id="{958BCA2E-34B4-2046-9B97-9B4BEADAA3B0}"/>
                </a:ext>
              </a:extLst>
            </p:cNvPr>
            <p:cNvSpPr/>
            <p:nvPr/>
          </p:nvSpPr>
          <p:spPr>
            <a:xfrm flipH="1">
              <a:off x="6557120" y="5260238"/>
              <a:ext cx="69490" cy="12660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D8C977F7-3C46-7A42-833B-7FE5CF3D641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55270" y="5301507"/>
              <a:ext cx="67718" cy="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C0BF426E-832A-6E4B-9BB7-716BCC5DAF3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55270" y="5344601"/>
              <a:ext cx="67718" cy="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Rounded Rectangle 58">
              <a:extLst>
                <a:ext uri="{FF2B5EF4-FFF2-40B4-BE49-F238E27FC236}">
                  <a16:creationId xmlns:a16="http://schemas.microsoft.com/office/drawing/2014/main" id="{04AD35C0-C85B-FA4C-8154-DF175BB96762}"/>
                </a:ext>
              </a:extLst>
            </p:cNvPr>
            <p:cNvSpPr/>
            <p:nvPr/>
          </p:nvSpPr>
          <p:spPr>
            <a:xfrm flipH="1">
              <a:off x="6834512" y="5107174"/>
              <a:ext cx="69490" cy="12660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B959DC22-B5C1-E043-8EF8-AED771CDFA6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32662" y="5148444"/>
              <a:ext cx="67718" cy="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21B85ECE-3F9B-CB46-B0B0-7C954916054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32662" y="5191537"/>
              <a:ext cx="67718" cy="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Rounded Rectangle 61">
              <a:extLst>
                <a:ext uri="{FF2B5EF4-FFF2-40B4-BE49-F238E27FC236}">
                  <a16:creationId xmlns:a16="http://schemas.microsoft.com/office/drawing/2014/main" id="{F6165143-C4D1-8649-9393-CB1D647FD8CD}"/>
                </a:ext>
              </a:extLst>
            </p:cNvPr>
            <p:cNvSpPr/>
            <p:nvPr/>
          </p:nvSpPr>
          <p:spPr>
            <a:xfrm flipH="1">
              <a:off x="6583417" y="4818021"/>
              <a:ext cx="69490" cy="12660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6DB30AE7-E05F-2A4F-B1A2-B0565DFF01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81567" y="4859291"/>
              <a:ext cx="67718" cy="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83A56B26-BD11-3841-AC2B-32CA8F5CD90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81567" y="4902384"/>
              <a:ext cx="67718" cy="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Rounded Rectangle 64">
              <a:extLst>
                <a:ext uri="{FF2B5EF4-FFF2-40B4-BE49-F238E27FC236}">
                  <a16:creationId xmlns:a16="http://schemas.microsoft.com/office/drawing/2014/main" id="{16D0A99E-651B-7245-9588-AD6CDF8BBE08}"/>
                </a:ext>
              </a:extLst>
            </p:cNvPr>
            <p:cNvSpPr/>
            <p:nvPr/>
          </p:nvSpPr>
          <p:spPr>
            <a:xfrm flipH="1">
              <a:off x="7021339" y="4846464"/>
              <a:ext cx="69490" cy="12660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03731549-6420-D041-8C7E-D3EFC4BFC2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19489" y="4887733"/>
              <a:ext cx="67718" cy="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871933D1-EDC8-A246-8741-C1924204C81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19489" y="4930827"/>
              <a:ext cx="67718" cy="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48838F98-4EDE-1549-972E-6DA445C0968E}"/>
                </a:ext>
              </a:extLst>
            </p:cNvPr>
            <p:cNvSpPr/>
            <p:nvPr/>
          </p:nvSpPr>
          <p:spPr>
            <a:xfrm rot="19692078">
              <a:off x="6305402" y="5146074"/>
              <a:ext cx="69490" cy="6949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CH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1A03B9CF-AA12-5744-AEDB-18278B612BB7}"/>
                </a:ext>
              </a:extLst>
            </p:cNvPr>
            <p:cNvSpPr/>
            <p:nvPr/>
          </p:nvSpPr>
          <p:spPr>
            <a:xfrm rot="21243032">
              <a:off x="6755347" y="5046927"/>
              <a:ext cx="69490" cy="6949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CH" dirty="0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4DE48814-F2CC-AE4E-80EA-58A48EA5A2E3}"/>
                </a:ext>
              </a:extLst>
            </p:cNvPr>
            <p:cNvSpPr/>
            <p:nvPr/>
          </p:nvSpPr>
          <p:spPr>
            <a:xfrm rot="21028412">
              <a:off x="6590454" y="4972107"/>
              <a:ext cx="69490" cy="6949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CH" dirty="0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97838BAF-2189-0045-B67A-E8F14B1E1E74}"/>
                </a:ext>
              </a:extLst>
            </p:cNvPr>
            <p:cNvSpPr/>
            <p:nvPr/>
          </p:nvSpPr>
          <p:spPr>
            <a:xfrm rot="20844940">
              <a:off x="6914636" y="4853165"/>
              <a:ext cx="69490" cy="69490"/>
            </a:xfrm>
            <a:prstGeom prst="ellipse">
              <a:avLst/>
            </a:prstGeom>
            <a:solidFill>
              <a:srgbClr val="2E3DFF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CH"/>
            </a:p>
          </p:txBody>
        </p: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44D9870-8AD6-0A45-AEF8-88A5530121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69677" y="5012603"/>
              <a:ext cx="221256" cy="14990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43332C57-BCCA-324F-8AFF-3ED46A753CD0}"/>
                </a:ext>
              </a:extLst>
            </p:cNvPr>
            <p:cNvCxnSpPr>
              <a:cxnSpLocks/>
            </p:cNvCxnSpPr>
            <p:nvPr/>
          </p:nvCxnSpPr>
          <p:spPr>
            <a:xfrm>
              <a:off x="6653495" y="5027017"/>
              <a:ext cx="109614" cy="3276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8DAEF423-7165-3C4E-AC36-376303A1FE7A}"/>
                </a:ext>
              </a:extLst>
            </p:cNvPr>
            <p:cNvCxnSpPr/>
            <p:nvPr/>
          </p:nvCxnSpPr>
          <p:spPr>
            <a:xfrm flipV="1">
              <a:off x="6645364" y="4895482"/>
              <a:ext cx="270107" cy="8307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9D160439-20B2-A34A-800B-7350E57266A0}"/>
                </a:ext>
              </a:extLst>
            </p:cNvPr>
            <p:cNvCxnSpPr/>
            <p:nvPr/>
          </p:nvCxnSpPr>
          <p:spPr>
            <a:xfrm flipV="1">
              <a:off x="6811982" y="4917243"/>
              <a:ext cx="118773" cy="13744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E72CC82F-63CE-2E4D-B00C-CC03C1C9EAC9}"/>
                </a:ext>
              </a:extLst>
            </p:cNvPr>
            <p:cNvCxnSpPr>
              <a:cxnSpLocks/>
            </p:cNvCxnSpPr>
            <p:nvPr/>
          </p:nvCxnSpPr>
          <p:spPr>
            <a:xfrm>
              <a:off x="6313629" y="4205810"/>
              <a:ext cx="214728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Process 76">
              <a:extLst>
                <a:ext uri="{FF2B5EF4-FFF2-40B4-BE49-F238E27FC236}">
                  <a16:creationId xmlns:a16="http://schemas.microsoft.com/office/drawing/2014/main" id="{83A6021B-36B4-5D49-9BA9-2FACCF310159}"/>
                </a:ext>
              </a:extLst>
            </p:cNvPr>
            <p:cNvSpPr/>
            <p:nvPr/>
          </p:nvSpPr>
          <p:spPr>
            <a:xfrm>
              <a:off x="7221450" y="3914443"/>
              <a:ext cx="971002" cy="574670"/>
            </a:xfrm>
            <a:prstGeom prst="flowChartProcess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700" dirty="0">
                  <a:solidFill>
                    <a:schemeClr val="bg1"/>
                  </a:solidFill>
                  <a:latin typeface="IBM Plex Arabic ExtraLight" panose="020B0303050203000203" pitchFamily="34" charset="-78"/>
                  <a:cs typeface="IBM Plex Arabic ExtraLight" panose="020B0303050203000203" pitchFamily="34" charset="-78"/>
                </a:rPr>
                <a:t>Graph pruning</a:t>
              </a:r>
            </a:p>
          </p:txBody>
        </p: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847F44A2-7835-C647-8AF8-35C4E8480897}"/>
                </a:ext>
              </a:extLst>
            </p:cNvPr>
            <p:cNvCxnSpPr>
              <a:cxnSpLocks/>
            </p:cNvCxnSpPr>
            <p:nvPr/>
          </p:nvCxnSpPr>
          <p:spPr>
            <a:xfrm>
              <a:off x="7016067" y="4201778"/>
              <a:ext cx="205383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Elbow Connector 80">
              <a:extLst>
                <a:ext uri="{FF2B5EF4-FFF2-40B4-BE49-F238E27FC236}">
                  <a16:creationId xmlns:a16="http://schemas.microsoft.com/office/drawing/2014/main" id="{CBA384A3-4298-DF4D-BBC0-399459D7DCA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82664" y="4201778"/>
              <a:ext cx="909788" cy="804446"/>
            </a:xfrm>
            <a:prstGeom prst="bentConnector3">
              <a:avLst>
                <a:gd name="adj1" fmla="val -25127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Elbow Connector 81">
              <a:extLst>
                <a:ext uri="{FF2B5EF4-FFF2-40B4-BE49-F238E27FC236}">
                  <a16:creationId xmlns:a16="http://schemas.microsoft.com/office/drawing/2014/main" id="{22B2F7B4-5CC7-394E-A829-1293F9DAE78E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5236790" y="4311647"/>
              <a:ext cx="890688" cy="679014"/>
            </a:xfrm>
            <a:prstGeom prst="bentConnector4">
              <a:avLst>
                <a:gd name="adj1" fmla="val -9"/>
                <a:gd name="adj2" fmla="val 133666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TextBox 35">
                  <a:extLst>
                    <a:ext uri="{FF2B5EF4-FFF2-40B4-BE49-F238E27FC236}">
                      <a16:creationId xmlns:a16="http://schemas.microsoft.com/office/drawing/2014/main" id="{78FD9D3E-0B0F-A64D-9D04-256C731E287E}"/>
                    </a:ext>
                  </a:extLst>
                </p:cNvPr>
                <p:cNvSpPr txBox="1"/>
                <p:nvPr/>
              </p:nvSpPr>
              <p:spPr>
                <a:xfrm>
                  <a:off x="6627658" y="4471135"/>
                  <a:ext cx="370614" cy="2205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8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sz="8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8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en-US" sz="800" dirty="0"/>
                </a:p>
              </p:txBody>
            </p:sp>
          </mc:Choice>
          <mc:Fallback xmlns="">
            <p:sp>
              <p:nvSpPr>
                <p:cNvPr id="94" name="TextBox 35">
                  <a:extLst>
                    <a:ext uri="{FF2B5EF4-FFF2-40B4-BE49-F238E27FC236}">
                      <a16:creationId xmlns:a16="http://schemas.microsoft.com/office/drawing/2014/main" id="{78FD9D3E-0B0F-A64D-9D04-256C731E287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27658" y="4471135"/>
                  <a:ext cx="370614" cy="22051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H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27AEC86D-D7D6-B04E-947E-C86F347D58E8}"/>
                </a:ext>
              </a:extLst>
            </p:cNvPr>
            <p:cNvGrpSpPr/>
            <p:nvPr/>
          </p:nvGrpSpPr>
          <p:grpSpPr>
            <a:xfrm>
              <a:off x="6528748" y="4027269"/>
              <a:ext cx="495004" cy="710081"/>
              <a:chOff x="8368643" y="1570633"/>
              <a:chExt cx="495004" cy="710081"/>
            </a:xfrm>
          </p:grpSpPr>
          <p:sp>
            <p:nvSpPr>
              <p:cNvPr id="96" name="TextBox 37">
                <a:extLst>
                  <a:ext uri="{FF2B5EF4-FFF2-40B4-BE49-F238E27FC236}">
                    <a16:creationId xmlns:a16="http://schemas.microsoft.com/office/drawing/2014/main" id="{D0A0425A-947C-CA4D-9A10-DE43412FBD82}"/>
                  </a:ext>
                </a:extLst>
              </p:cNvPr>
              <p:cNvSpPr txBox="1"/>
              <p:nvPr/>
            </p:nvSpPr>
            <p:spPr>
              <a:xfrm rot="5400000">
                <a:off x="8411440" y="1941093"/>
                <a:ext cx="299191" cy="184666"/>
              </a:xfrm>
              <a:prstGeom prst="rect">
                <a:avLst/>
              </a:prstGeom>
              <a:noFill/>
              <a:scene3d>
                <a:camera prst="isometricOffAxis2Left">
                  <a:rot lat="0" lon="1560000" rev="0"/>
                </a:camera>
                <a:lightRig rig="threePt" dir="t"/>
              </a:scene3d>
            </p:spPr>
            <p:txBody>
              <a:bodyPr wrap="square" rtlCol="0">
                <a:spAutoFit/>
              </a:bodyPr>
              <a:lstStyle/>
              <a:p>
                <a:r>
                  <a:rPr lang="en-US" sz="600" b="1" i="1" dirty="0"/>
                  <a:t>C1</a:t>
                </a:r>
              </a:p>
            </p:txBody>
          </p:sp>
          <p:grpSp>
            <p:nvGrpSpPr>
              <p:cNvPr id="98" name="Group 97">
                <a:extLst>
                  <a:ext uri="{FF2B5EF4-FFF2-40B4-BE49-F238E27FC236}">
                    <a16:creationId xmlns:a16="http://schemas.microsoft.com/office/drawing/2014/main" id="{1B721F54-25C6-4B42-9941-E4AE09D295DC}"/>
                  </a:ext>
                </a:extLst>
              </p:cNvPr>
              <p:cNvGrpSpPr/>
              <p:nvPr/>
            </p:nvGrpSpPr>
            <p:grpSpPr>
              <a:xfrm>
                <a:off x="8368643" y="1570633"/>
                <a:ext cx="495004" cy="710081"/>
                <a:chOff x="6515210" y="4082595"/>
                <a:chExt cx="495004" cy="710081"/>
              </a:xfrm>
            </p:grpSpPr>
            <p:sp>
              <p:nvSpPr>
                <p:cNvPr id="99" name="Process 98">
                  <a:extLst>
                    <a:ext uri="{FF2B5EF4-FFF2-40B4-BE49-F238E27FC236}">
                      <a16:creationId xmlns:a16="http://schemas.microsoft.com/office/drawing/2014/main" id="{10DFCE4F-52FC-3D48-B9FD-5BD3F4CE59E6}"/>
                    </a:ext>
                  </a:extLst>
                </p:cNvPr>
                <p:cNvSpPr/>
                <p:nvPr/>
              </p:nvSpPr>
              <p:spPr>
                <a:xfrm>
                  <a:off x="6674714" y="4281330"/>
                  <a:ext cx="65348" cy="191881"/>
                </a:xfrm>
                <a:prstGeom prst="flowChartProcess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lvl1pPr>
                    <a:defRPr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>
                    <a:defRPr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>
                    <a:defRPr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>
                    <a:defRPr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>
                    <a:defRPr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>
                    <a:defRPr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>
                    <a:defRPr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>
                    <a:defRPr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>
                    <a:defRPr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sp>
              <p:nvSpPr>
                <p:cNvPr id="100" name="Process 99">
                  <a:extLst>
                    <a:ext uri="{FF2B5EF4-FFF2-40B4-BE49-F238E27FC236}">
                      <a16:creationId xmlns:a16="http://schemas.microsoft.com/office/drawing/2014/main" id="{5E1E39A4-CECF-3942-B8ED-BF2BCA1DE14F}"/>
                    </a:ext>
                  </a:extLst>
                </p:cNvPr>
                <p:cNvSpPr/>
                <p:nvPr/>
              </p:nvSpPr>
              <p:spPr>
                <a:xfrm>
                  <a:off x="6773971" y="4082595"/>
                  <a:ext cx="65348" cy="396000"/>
                </a:xfrm>
                <a:prstGeom prst="flowChartProcess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lvl1pPr>
                    <a:defRPr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>
                    <a:defRPr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>
                    <a:defRPr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>
                    <a:defRPr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>
                    <a:defRPr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>
                    <a:defRPr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>
                    <a:defRPr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>
                    <a:defRPr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>
                    <a:defRPr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dirty="0"/>
                </a:p>
              </p:txBody>
            </p:sp>
            <p:sp>
              <p:nvSpPr>
                <p:cNvPr id="101" name="Process 100">
                  <a:extLst>
                    <a:ext uri="{FF2B5EF4-FFF2-40B4-BE49-F238E27FC236}">
                      <a16:creationId xmlns:a16="http://schemas.microsoft.com/office/drawing/2014/main" id="{BAD68A4B-6103-AE41-9041-2C4F8D3CF314}"/>
                    </a:ext>
                  </a:extLst>
                </p:cNvPr>
                <p:cNvSpPr/>
                <p:nvPr/>
              </p:nvSpPr>
              <p:spPr>
                <a:xfrm>
                  <a:off x="6879902" y="4224044"/>
                  <a:ext cx="65348" cy="252000"/>
                </a:xfrm>
                <a:prstGeom prst="flowChartProcess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lvl1pPr>
                    <a:defRPr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>
                    <a:defRPr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>
                    <a:defRPr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>
                    <a:defRPr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>
                    <a:defRPr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>
                    <a:defRPr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>
                    <a:defRPr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>
                    <a:defRPr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>
                    <a:defRPr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sp>
              <p:nvSpPr>
                <p:cNvPr id="102" name="Process 101">
                  <a:extLst>
                    <a:ext uri="{FF2B5EF4-FFF2-40B4-BE49-F238E27FC236}">
                      <a16:creationId xmlns:a16="http://schemas.microsoft.com/office/drawing/2014/main" id="{018614FF-73E0-8049-920D-B1ADB283857C}"/>
                    </a:ext>
                  </a:extLst>
                </p:cNvPr>
                <p:cNvSpPr/>
                <p:nvPr/>
              </p:nvSpPr>
              <p:spPr>
                <a:xfrm>
                  <a:off x="6569565" y="4374306"/>
                  <a:ext cx="65348" cy="98905"/>
                </a:xfrm>
                <a:prstGeom prst="flowChartProcess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lvl1pPr>
                    <a:defRPr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>
                    <a:defRPr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>
                    <a:defRPr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>
                    <a:defRPr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>
                    <a:defRPr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>
                    <a:defRPr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>
                    <a:defRPr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>
                    <a:defRPr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>
                    <a:defRPr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dirty="0"/>
                </a:p>
              </p:txBody>
            </p:sp>
            <p:sp>
              <p:nvSpPr>
                <p:cNvPr id="104" name="TextBox 43">
                  <a:extLst>
                    <a:ext uri="{FF2B5EF4-FFF2-40B4-BE49-F238E27FC236}">
                      <a16:creationId xmlns:a16="http://schemas.microsoft.com/office/drawing/2014/main" id="{A2144F67-E923-1C49-8AFF-534606681451}"/>
                    </a:ext>
                  </a:extLst>
                </p:cNvPr>
                <p:cNvSpPr txBox="1"/>
                <p:nvPr/>
              </p:nvSpPr>
              <p:spPr>
                <a:xfrm rot="5400000">
                  <a:off x="6457948" y="4451579"/>
                  <a:ext cx="299189" cy="184666"/>
                </a:xfrm>
                <a:prstGeom prst="rect">
                  <a:avLst/>
                </a:prstGeom>
                <a:noFill/>
                <a:scene3d>
                  <a:camera prst="isometricOffAxis2Left">
                    <a:rot lat="0" lon="1560000" rev="0"/>
                  </a:camera>
                  <a:lightRig rig="threePt" dir="t"/>
                </a:scene3d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600" b="1" i="1" dirty="0"/>
                    <a:t>C0</a:t>
                  </a:r>
                </a:p>
              </p:txBody>
            </p:sp>
            <p:sp>
              <p:nvSpPr>
                <p:cNvPr id="105" name="TextBox 44">
                  <a:extLst>
                    <a:ext uri="{FF2B5EF4-FFF2-40B4-BE49-F238E27FC236}">
                      <a16:creationId xmlns:a16="http://schemas.microsoft.com/office/drawing/2014/main" id="{EB2526A7-6323-BA41-8DFA-5A60769484EB}"/>
                    </a:ext>
                  </a:extLst>
                </p:cNvPr>
                <p:cNvSpPr txBox="1"/>
                <p:nvPr/>
              </p:nvSpPr>
              <p:spPr>
                <a:xfrm rot="5400000">
                  <a:off x="6662386" y="4452429"/>
                  <a:ext cx="299191" cy="184666"/>
                </a:xfrm>
                <a:prstGeom prst="rect">
                  <a:avLst/>
                </a:prstGeom>
                <a:noFill/>
                <a:scene3d>
                  <a:camera prst="isometricOffAxis2Left">
                    <a:rot lat="0" lon="1560000" rev="0"/>
                  </a:camera>
                  <a:lightRig rig="threePt" dir="t"/>
                </a:scene3d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600" b="1" i="1" dirty="0"/>
                    <a:t>C2</a:t>
                  </a:r>
                </a:p>
              </p:txBody>
            </p:sp>
            <p:sp>
              <p:nvSpPr>
                <p:cNvPr id="107" name="TextBox 45">
                  <a:extLst>
                    <a:ext uri="{FF2B5EF4-FFF2-40B4-BE49-F238E27FC236}">
                      <a16:creationId xmlns:a16="http://schemas.microsoft.com/office/drawing/2014/main" id="{5914B843-E278-9742-9C38-FAAF2AB134C7}"/>
                    </a:ext>
                  </a:extLst>
                </p:cNvPr>
                <p:cNvSpPr txBox="1"/>
                <p:nvPr/>
              </p:nvSpPr>
              <p:spPr>
                <a:xfrm rot="5400000">
                  <a:off x="6716281" y="4498744"/>
                  <a:ext cx="403199" cy="184666"/>
                </a:xfrm>
                <a:prstGeom prst="rect">
                  <a:avLst/>
                </a:prstGeom>
                <a:noFill/>
                <a:scene3d>
                  <a:camera prst="isometricOffAxis2Left">
                    <a:rot lat="0" lon="1560000" rev="0"/>
                  </a:camera>
                  <a:lightRig rig="threePt" dir="t"/>
                </a:scene3d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600" b="1" i="1" dirty="0"/>
                    <a:t>C3</a:t>
                  </a:r>
                </a:p>
              </p:txBody>
            </p:sp>
          </p:grpSp>
        </p:grpSp>
      </p:grpSp>
      <p:pic>
        <p:nvPicPr>
          <p:cNvPr id="47" name="Picture 46" descr="A close up of an animal&#10;&#10;Description automatically generated">
            <a:extLst>
              <a:ext uri="{FF2B5EF4-FFF2-40B4-BE49-F238E27FC236}">
                <a16:creationId xmlns:a16="http://schemas.microsoft.com/office/drawing/2014/main" id="{01680401-8DD2-A442-8DB3-58A5544391A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35811" y="2528312"/>
            <a:ext cx="2025574" cy="202557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E80D9AE-3DE6-B546-B215-6D77A8FD0A59}"/>
              </a:ext>
            </a:extLst>
          </p:cNvPr>
          <p:cNvSpPr txBox="1"/>
          <p:nvPr/>
        </p:nvSpPr>
        <p:spPr>
          <a:xfrm>
            <a:off x="4581919" y="4658541"/>
            <a:ext cx="3719288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i="1" dirty="0"/>
              <a:t>Jaume et al. Towards Explainable Graph Representation in</a:t>
            </a:r>
          </a:p>
          <a:p>
            <a:r>
              <a:rPr lang="en-US" sz="1050" i="1" dirty="0"/>
              <a:t>Digital pathology. ICML-w, 2020.</a:t>
            </a:r>
          </a:p>
          <a:p>
            <a:endParaRPr lang="en-CH" sz="1050" i="1" dirty="0"/>
          </a:p>
        </p:txBody>
      </p:sp>
    </p:spTree>
    <p:extLst>
      <p:ext uri="{BB962C8B-B14F-4D97-AF65-F5344CB8AC3E}">
        <p14:creationId xmlns:p14="http://schemas.microsoft.com/office/powerpoint/2010/main" val="38187139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34F556DE-CB6A-FD42-925B-F1125348208F}"/>
              </a:ext>
            </a:extLst>
          </p:cNvPr>
          <p:cNvSpPr>
            <a:spLocks noGrp="1"/>
          </p:cNvSpPr>
          <p:nvPr userDrawn="1"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40" name="Footer Placeholder">
            <a:extLst>
              <a:ext uri="{FF2B5EF4-FFF2-40B4-BE49-F238E27FC236}">
                <a16:creationId xmlns:a16="http://schemas.microsoft.com/office/drawing/2014/main" id="{0B126426-8535-3F42-8422-FCA62F7C3A9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66" y="4787900"/>
            <a:ext cx="4114735" cy="166687"/>
          </a:xfrm>
        </p:spPr>
        <p:txBody>
          <a:bodyPr/>
          <a:lstStyle/>
          <a:p>
            <a:pPr algn="just"/>
            <a:r>
              <a:rPr lang="en-US" dirty="0"/>
              <a:t>Cognitive HCLS/ July, 2020 / © 2020 IBM Corporation</a:t>
            </a:r>
          </a:p>
        </p:txBody>
      </p:sp>
      <p:sp>
        <p:nvSpPr>
          <p:cNvPr id="42" name="Title 3">
            <a:extLst>
              <a:ext uri="{FF2B5EF4-FFF2-40B4-BE49-F238E27FC236}">
                <a16:creationId xmlns:a16="http://schemas.microsoft.com/office/drawing/2014/main" id="{FA51F9AC-CB5D-FC4B-859B-D2BA905136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147" y="112942"/>
            <a:ext cx="4422854" cy="479823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  <a:latin typeface="IBM Plex Sans"/>
              </a:rPr>
              <a:t>GNN by topic: Generative modelling </a:t>
            </a:r>
            <a:endParaRPr lang="en-CH" dirty="0">
              <a:solidFill>
                <a:schemeClr val="bg1"/>
              </a:solidFill>
              <a:latin typeface="IBM Plex Sans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CE5C3C51-A362-7D4F-AB08-C50C78BE53FE}"/>
              </a:ext>
            </a:extLst>
          </p:cNvPr>
          <p:cNvSpPr/>
          <p:nvPr/>
        </p:nvSpPr>
        <p:spPr>
          <a:xfrm>
            <a:off x="46711" y="768913"/>
            <a:ext cx="4572000" cy="3477875"/>
          </a:xfrm>
          <a:prstGeom prst="rect">
            <a:avLst/>
          </a:prstGeom>
        </p:spPr>
        <p:txBody>
          <a:bodyPr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bg1"/>
                </a:solidFill>
                <a:latin typeface="IBM Plex Sans Light" panose="020B0403050203000203" pitchFamily="34" charset="0"/>
              </a:rPr>
              <a:t>J. You, R. Ying, X. Ren, W. L. Hamilton, J. </a:t>
            </a:r>
            <a:r>
              <a:rPr lang="en-US" sz="1000" dirty="0" err="1">
                <a:solidFill>
                  <a:schemeClr val="bg1"/>
                </a:solidFill>
                <a:latin typeface="IBM Plex Sans Light" panose="020B0403050203000203" pitchFamily="34" charset="0"/>
              </a:rPr>
              <a:t>Leskovec</a:t>
            </a:r>
            <a:r>
              <a:rPr lang="en-US" sz="1000" dirty="0">
                <a:solidFill>
                  <a:schemeClr val="bg1"/>
                </a:solidFill>
                <a:latin typeface="IBM Plex Sans Light" panose="020B0403050203000203" pitchFamily="34" charset="0"/>
              </a:rPr>
              <a:t>, </a:t>
            </a:r>
            <a:r>
              <a:rPr lang="en-US" sz="1000" dirty="0" err="1">
                <a:solidFill>
                  <a:schemeClr val="bg1"/>
                </a:solidFill>
                <a:latin typeface="IBM Plex Sans Light" panose="020B0403050203000203" pitchFamily="34" charset="0"/>
              </a:rPr>
              <a:t>GraphRNN</a:t>
            </a:r>
            <a:r>
              <a:rPr lang="en-US" sz="1000" dirty="0">
                <a:solidFill>
                  <a:schemeClr val="bg1"/>
                </a:solidFill>
                <a:latin typeface="IBM Plex Sans Light" panose="020B0403050203000203" pitchFamily="34" charset="0"/>
              </a:rPr>
              <a:t>: Generating Realistic Graphs with Deep Auto-regressive Models, ICML,  2018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bg1"/>
                </a:solidFill>
                <a:latin typeface="IBM Plex Sans Light" panose="020B0403050203000203" pitchFamily="34" charset="0"/>
              </a:rPr>
              <a:t>Y. Li, O. Vinyals, C. Dyer, R. Pascanu, P. Battaglia, Learning Deep Generative Models of Graphs, 2018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bg1"/>
                </a:solidFill>
                <a:latin typeface="IBM Plex Sans Light" panose="020B0403050203000203" pitchFamily="34" charset="0"/>
              </a:rPr>
              <a:t>J. You, B. Liu, R. Ying, V. </a:t>
            </a:r>
            <a:r>
              <a:rPr lang="en-US" sz="1000" dirty="0" err="1">
                <a:solidFill>
                  <a:schemeClr val="bg1"/>
                </a:solidFill>
                <a:latin typeface="IBM Plex Sans Light" panose="020B0403050203000203" pitchFamily="34" charset="0"/>
              </a:rPr>
              <a:t>Pande</a:t>
            </a:r>
            <a:r>
              <a:rPr lang="en-US" sz="1000" dirty="0">
                <a:solidFill>
                  <a:schemeClr val="bg1"/>
                </a:solidFill>
                <a:latin typeface="IBM Plex Sans Light" panose="020B0403050203000203" pitchFamily="34" charset="0"/>
              </a:rPr>
              <a:t>, and J. </a:t>
            </a:r>
            <a:r>
              <a:rPr lang="en-US" sz="1000" dirty="0" err="1">
                <a:solidFill>
                  <a:schemeClr val="bg1"/>
                </a:solidFill>
                <a:latin typeface="IBM Plex Sans Light" panose="020B0403050203000203" pitchFamily="34" charset="0"/>
              </a:rPr>
              <a:t>Leskovec</a:t>
            </a:r>
            <a:r>
              <a:rPr lang="en-US" sz="1000" dirty="0">
                <a:solidFill>
                  <a:schemeClr val="bg1"/>
                </a:solidFill>
                <a:latin typeface="IBM Plex Sans Light" panose="020B0403050203000203" pitchFamily="34" charset="0"/>
              </a:rPr>
              <a:t>, Graph Convolutional Policy Network for Goal-Directed Molecular Graph Generation, </a:t>
            </a:r>
            <a:r>
              <a:rPr lang="en-US" sz="1000" dirty="0" err="1">
                <a:solidFill>
                  <a:schemeClr val="bg1"/>
                </a:solidFill>
                <a:latin typeface="IBM Plex Sans Light" panose="020B0403050203000203" pitchFamily="34" charset="0"/>
              </a:rPr>
              <a:t>NeurIPS</a:t>
            </a:r>
            <a:r>
              <a:rPr lang="en-US" sz="1000" dirty="0">
                <a:solidFill>
                  <a:schemeClr val="bg1"/>
                </a:solidFill>
                <a:latin typeface="IBM Plex Sans Light" panose="020B0403050203000203" pitchFamily="34" charset="0"/>
              </a:rPr>
              <a:t>, 2018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bg1"/>
                </a:solidFill>
                <a:latin typeface="IBM Plex Sans Light" panose="020B0403050203000203" pitchFamily="34" charset="0"/>
              </a:rPr>
              <a:t>M. </a:t>
            </a:r>
            <a:r>
              <a:rPr lang="en-US" sz="1000" dirty="0" err="1">
                <a:solidFill>
                  <a:schemeClr val="bg1"/>
                </a:solidFill>
                <a:latin typeface="IBM Plex Sans Light" panose="020B0403050203000203" pitchFamily="34" charset="0"/>
              </a:rPr>
              <a:t>Simonovsky</a:t>
            </a:r>
            <a:r>
              <a:rPr lang="en-US" sz="1000" dirty="0">
                <a:solidFill>
                  <a:schemeClr val="bg1"/>
                </a:solidFill>
                <a:latin typeface="IBM Plex Sans Light" panose="020B0403050203000203" pitchFamily="34" charset="0"/>
              </a:rPr>
              <a:t>, N. </a:t>
            </a:r>
            <a:r>
              <a:rPr lang="en-US" sz="1000" dirty="0" err="1">
                <a:solidFill>
                  <a:schemeClr val="bg1"/>
                </a:solidFill>
                <a:latin typeface="IBM Plex Sans Light" panose="020B0403050203000203" pitchFamily="34" charset="0"/>
              </a:rPr>
              <a:t>Komodakis</a:t>
            </a:r>
            <a:r>
              <a:rPr lang="en-US" sz="1000" dirty="0">
                <a:solidFill>
                  <a:schemeClr val="bg1"/>
                </a:solidFill>
                <a:latin typeface="IBM Plex Sans Light" panose="020B0403050203000203" pitchFamily="34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IBM Plex Sans Light" panose="020B0403050203000203" pitchFamily="34" charset="0"/>
              </a:rPr>
              <a:t>GraphVAE</a:t>
            </a:r>
            <a:r>
              <a:rPr lang="en-US" sz="1000" dirty="0">
                <a:solidFill>
                  <a:schemeClr val="bg1"/>
                </a:solidFill>
                <a:latin typeface="IBM Plex Sans Light" panose="020B0403050203000203" pitchFamily="34" charset="0"/>
              </a:rPr>
              <a:t>: Towards Generation of Small Graphs Using Variational Autoencoders, 2018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bg1"/>
                </a:solidFill>
                <a:latin typeface="IBM Plex Sans Light" panose="020B0403050203000203" pitchFamily="34" charset="0"/>
              </a:rPr>
              <a:t>W. </a:t>
            </a:r>
            <a:r>
              <a:rPr lang="en-US" sz="1000" dirty="0" err="1">
                <a:solidFill>
                  <a:schemeClr val="bg1"/>
                </a:solidFill>
                <a:latin typeface="IBM Plex Sans Light" panose="020B0403050203000203" pitchFamily="34" charset="0"/>
              </a:rPr>
              <a:t>Jin</a:t>
            </a:r>
            <a:r>
              <a:rPr lang="en-US" sz="1000" dirty="0">
                <a:solidFill>
                  <a:schemeClr val="bg1"/>
                </a:solidFill>
                <a:latin typeface="IBM Plex Sans Light" panose="020B0403050203000203" pitchFamily="34" charset="0"/>
              </a:rPr>
              <a:t>, R. </a:t>
            </a:r>
            <a:r>
              <a:rPr lang="en-US" sz="1000" dirty="0" err="1">
                <a:solidFill>
                  <a:schemeClr val="bg1"/>
                </a:solidFill>
                <a:latin typeface="IBM Plex Sans Light" panose="020B0403050203000203" pitchFamily="34" charset="0"/>
              </a:rPr>
              <a:t>Barzilay</a:t>
            </a:r>
            <a:r>
              <a:rPr lang="en-US" sz="1000" dirty="0">
                <a:solidFill>
                  <a:schemeClr val="bg1"/>
                </a:solidFill>
                <a:latin typeface="IBM Plex Sans Light" panose="020B0403050203000203" pitchFamily="34" charset="0"/>
              </a:rPr>
              <a:t>, T. </a:t>
            </a:r>
            <a:r>
              <a:rPr lang="en-US" sz="1000" dirty="0" err="1">
                <a:solidFill>
                  <a:schemeClr val="bg1"/>
                </a:solidFill>
                <a:latin typeface="IBM Plex Sans Light" panose="020B0403050203000203" pitchFamily="34" charset="0"/>
              </a:rPr>
              <a:t>Jaakkola</a:t>
            </a:r>
            <a:r>
              <a:rPr lang="en-US" sz="1000" dirty="0">
                <a:solidFill>
                  <a:schemeClr val="bg1"/>
                </a:solidFill>
                <a:latin typeface="IBM Plex Sans Light" panose="020B0403050203000203" pitchFamily="34" charset="0"/>
              </a:rPr>
              <a:t>, Junction Tree Variational Autoencoder for Molecular Graph Generation, ICML, 2018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bg1"/>
                </a:solidFill>
                <a:latin typeface="IBM Plex Sans Light" panose="020B0403050203000203" pitchFamily="34" charset="0"/>
              </a:rPr>
              <a:t>N. De Cao and T. </a:t>
            </a:r>
            <a:r>
              <a:rPr lang="en-US" sz="1000" dirty="0" err="1">
                <a:solidFill>
                  <a:schemeClr val="bg1"/>
                </a:solidFill>
                <a:latin typeface="IBM Plex Sans Light" panose="020B0403050203000203" pitchFamily="34" charset="0"/>
              </a:rPr>
              <a:t>Kipf</a:t>
            </a:r>
            <a:r>
              <a:rPr lang="en-US" sz="1000" dirty="0">
                <a:solidFill>
                  <a:schemeClr val="bg1"/>
                </a:solidFill>
                <a:latin typeface="IBM Plex Sans Light" panose="020B0403050203000203" pitchFamily="34" charset="0"/>
              </a:rPr>
              <a:t>, </a:t>
            </a:r>
            <a:r>
              <a:rPr lang="en-US" sz="1000" dirty="0" err="1">
                <a:solidFill>
                  <a:schemeClr val="bg1"/>
                </a:solidFill>
                <a:latin typeface="IBM Plex Sans Light" panose="020B0403050203000203" pitchFamily="34" charset="0"/>
              </a:rPr>
              <a:t>MolGAN</a:t>
            </a:r>
            <a:r>
              <a:rPr lang="en-US" sz="1000" dirty="0">
                <a:solidFill>
                  <a:schemeClr val="bg1"/>
                </a:solidFill>
                <a:latin typeface="IBM Plex Sans Light" panose="020B0403050203000203" pitchFamily="34" charset="0"/>
              </a:rPr>
              <a:t>: An implicit generative model for small molecular graphs, 2018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bg1"/>
                </a:solidFill>
                <a:latin typeface="IBM Plex Sans Light" panose="020B0403050203000203" pitchFamily="34" charset="0"/>
              </a:rPr>
              <a:t>Q. Liu, M. </a:t>
            </a:r>
            <a:r>
              <a:rPr lang="en-US" sz="1000" dirty="0" err="1">
                <a:solidFill>
                  <a:schemeClr val="bg1"/>
                </a:solidFill>
                <a:latin typeface="IBM Plex Sans Light" panose="020B0403050203000203" pitchFamily="34" charset="0"/>
              </a:rPr>
              <a:t>Allamanis</a:t>
            </a:r>
            <a:r>
              <a:rPr lang="en-US" sz="1000" dirty="0">
                <a:solidFill>
                  <a:schemeClr val="bg1"/>
                </a:solidFill>
                <a:latin typeface="IBM Plex Sans Light" panose="020B0403050203000203" pitchFamily="34" charset="0"/>
              </a:rPr>
              <a:t>, M. </a:t>
            </a:r>
            <a:r>
              <a:rPr lang="en-US" sz="1000" dirty="0" err="1">
                <a:solidFill>
                  <a:schemeClr val="bg1"/>
                </a:solidFill>
                <a:latin typeface="IBM Plex Sans Light" panose="020B0403050203000203" pitchFamily="34" charset="0"/>
              </a:rPr>
              <a:t>Brockschmidt</a:t>
            </a:r>
            <a:r>
              <a:rPr lang="en-US" sz="1000" dirty="0">
                <a:solidFill>
                  <a:schemeClr val="bg1"/>
                </a:solidFill>
                <a:latin typeface="IBM Plex Sans Light" panose="020B0403050203000203" pitchFamily="34" charset="0"/>
              </a:rPr>
              <a:t>, A. L. Gaunt Constrained Graph Variational Autoencoders for Molecule Design, </a:t>
            </a:r>
            <a:r>
              <a:rPr lang="en-US" sz="1000" dirty="0" err="1">
                <a:solidFill>
                  <a:schemeClr val="bg1"/>
                </a:solidFill>
                <a:latin typeface="IBM Plex Sans Light" panose="020B0403050203000203" pitchFamily="34" charset="0"/>
              </a:rPr>
              <a:t>NeuIPS</a:t>
            </a:r>
            <a:r>
              <a:rPr lang="en-US" sz="1000" dirty="0">
                <a:solidFill>
                  <a:schemeClr val="bg1"/>
                </a:solidFill>
                <a:latin typeface="IBM Plex Sans Light" panose="020B0403050203000203" pitchFamily="34" charset="0"/>
              </a:rPr>
              <a:t>, 2018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bg1"/>
                </a:solidFill>
                <a:latin typeface="IBM Plex Sans Light" panose="020B0403050203000203" pitchFamily="34" charset="0"/>
              </a:rPr>
              <a:t>A. Grover, A. Zweig, S. </a:t>
            </a:r>
            <a:r>
              <a:rPr lang="en-US" sz="1000" dirty="0" err="1">
                <a:solidFill>
                  <a:schemeClr val="bg1"/>
                </a:solidFill>
                <a:latin typeface="IBM Plex Sans Light" panose="020B0403050203000203" pitchFamily="34" charset="0"/>
              </a:rPr>
              <a:t>Ermon</a:t>
            </a:r>
            <a:r>
              <a:rPr lang="en-US" sz="1000" dirty="0">
                <a:solidFill>
                  <a:schemeClr val="bg1"/>
                </a:solidFill>
                <a:latin typeface="IBM Plex Sans Light" panose="020B0403050203000203" pitchFamily="34" charset="0"/>
              </a:rPr>
              <a:t>, Graphite: Iterative Generative Modeling of Graphs, ICML, 2019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bg1"/>
                </a:solidFill>
                <a:latin typeface="IBM Plex Sans Light" panose="020B0403050203000203" pitchFamily="34" charset="0"/>
              </a:rPr>
              <a:t>C. Yang, P. Zhuang, W. Shi, A. </a:t>
            </a:r>
            <a:r>
              <a:rPr lang="en-US" sz="1000" dirty="0" err="1">
                <a:solidFill>
                  <a:schemeClr val="bg1"/>
                </a:solidFill>
                <a:latin typeface="IBM Plex Sans Light" panose="020B0403050203000203" pitchFamily="34" charset="0"/>
              </a:rPr>
              <a:t>Luu</a:t>
            </a:r>
            <a:r>
              <a:rPr lang="en-US" sz="1000" dirty="0">
                <a:solidFill>
                  <a:schemeClr val="bg1"/>
                </a:solidFill>
                <a:latin typeface="IBM Plex Sans Light" panose="020B0403050203000203" pitchFamily="34" charset="0"/>
              </a:rPr>
              <a:t>, P. Li, Conditional Structure Generation through Graph Variational Generative Adversarial Nets, </a:t>
            </a:r>
            <a:r>
              <a:rPr lang="en-US" sz="1000" dirty="0" err="1">
                <a:solidFill>
                  <a:schemeClr val="bg1"/>
                </a:solidFill>
                <a:latin typeface="IBM Plex Sans Light" panose="020B0403050203000203" pitchFamily="34" charset="0"/>
              </a:rPr>
              <a:t>NeurIPS</a:t>
            </a:r>
            <a:r>
              <a:rPr lang="en-US" sz="1000" dirty="0">
                <a:solidFill>
                  <a:schemeClr val="bg1"/>
                </a:solidFill>
                <a:latin typeface="IBM Plex Sans Light" panose="020B0403050203000203" pitchFamily="34" charset="0"/>
              </a:rPr>
              <a:t>, 2019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bg1"/>
                </a:solidFill>
                <a:latin typeface="IBM Plex Sans Light" panose="020B0403050203000203" pitchFamily="34" charset="0"/>
              </a:rPr>
              <a:t>R. Liao, Y. Li, Y. Song, S. Wang, C. Nash, W. L. Hamilton, D. </a:t>
            </a:r>
            <a:r>
              <a:rPr lang="en-US" sz="1000" dirty="0" err="1">
                <a:solidFill>
                  <a:schemeClr val="bg1"/>
                </a:solidFill>
                <a:latin typeface="IBM Plex Sans Light" panose="020B0403050203000203" pitchFamily="34" charset="0"/>
              </a:rPr>
              <a:t>Duvenaud</a:t>
            </a:r>
            <a:r>
              <a:rPr lang="en-US" sz="1000" dirty="0">
                <a:solidFill>
                  <a:schemeClr val="bg1"/>
                </a:solidFill>
                <a:latin typeface="IBM Plex Sans Light" panose="020B0403050203000203" pitchFamily="34" charset="0"/>
              </a:rPr>
              <a:t>, R. Urtasun, R. S. </a:t>
            </a:r>
            <a:r>
              <a:rPr lang="en-US" sz="1000" dirty="0" err="1">
                <a:solidFill>
                  <a:schemeClr val="bg1"/>
                </a:solidFill>
                <a:latin typeface="IBM Plex Sans Light" panose="020B0403050203000203" pitchFamily="34" charset="0"/>
              </a:rPr>
              <a:t>Zemel</a:t>
            </a:r>
            <a:r>
              <a:rPr lang="en-US" sz="1000" dirty="0">
                <a:solidFill>
                  <a:schemeClr val="bg1"/>
                </a:solidFill>
                <a:latin typeface="IBM Plex Sans Light" panose="020B0403050203000203" pitchFamily="34" charset="0"/>
              </a:rPr>
              <a:t>, Efficient Graph Generation with Graph Recurrent Attention Networks, </a:t>
            </a:r>
            <a:r>
              <a:rPr lang="en-US" sz="1000" dirty="0" err="1">
                <a:solidFill>
                  <a:schemeClr val="bg1"/>
                </a:solidFill>
                <a:latin typeface="IBM Plex Sans Light" panose="020B0403050203000203" pitchFamily="34" charset="0"/>
              </a:rPr>
              <a:t>NeurIPS</a:t>
            </a:r>
            <a:r>
              <a:rPr lang="en-US" sz="1000" dirty="0">
                <a:solidFill>
                  <a:schemeClr val="bg1"/>
                </a:solidFill>
                <a:latin typeface="IBM Plex Sans Light" panose="020B0403050203000203" pitchFamily="34" charset="0"/>
              </a:rPr>
              <a:t>, 2019</a:t>
            </a:r>
          </a:p>
        </p:txBody>
      </p:sp>
      <p:pic>
        <p:nvPicPr>
          <p:cNvPr id="12290" name="Picture 2" descr="PDF] MolGAN: An implicit generative model for small molecular graphs |  Semantic Scholar">
            <a:extLst>
              <a:ext uri="{FF2B5EF4-FFF2-40B4-BE49-F238E27FC236}">
                <a16:creationId xmlns:a16="http://schemas.microsoft.com/office/drawing/2014/main" id="{EF93F0B7-E414-C448-9369-9C6934977D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0809" y="1534527"/>
            <a:ext cx="3116828" cy="2074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33941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34F556DE-CB6A-FD42-925B-F1125348208F}"/>
              </a:ext>
            </a:extLst>
          </p:cNvPr>
          <p:cNvSpPr>
            <a:spLocks noGrp="1"/>
          </p:cNvSpPr>
          <p:nvPr userDrawn="1"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42" name="Title 3">
            <a:extLst>
              <a:ext uri="{FF2B5EF4-FFF2-40B4-BE49-F238E27FC236}">
                <a16:creationId xmlns:a16="http://schemas.microsoft.com/office/drawing/2014/main" id="{815FAF14-B946-B34A-B2B5-7205B203E8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147" y="112942"/>
            <a:ext cx="4422854" cy="479823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  <a:latin typeface="IBM Plex Sans"/>
              </a:rPr>
              <a:t>GNN by topic: Medical Imaging </a:t>
            </a:r>
            <a:endParaRPr lang="en-CH" dirty="0">
              <a:solidFill>
                <a:schemeClr val="bg1"/>
              </a:solidFill>
              <a:latin typeface="IBM Plex San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DAEE7B9-6B25-CD49-A601-39D96FA3966E}"/>
              </a:ext>
            </a:extLst>
          </p:cNvPr>
          <p:cNvSpPr/>
          <p:nvPr/>
        </p:nvSpPr>
        <p:spPr>
          <a:xfrm>
            <a:off x="46711" y="768913"/>
            <a:ext cx="4572000" cy="1631216"/>
          </a:xfrm>
          <a:prstGeom prst="rect">
            <a:avLst/>
          </a:prstGeom>
        </p:spPr>
        <p:txBody>
          <a:bodyPr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bg1"/>
                </a:solidFill>
                <a:latin typeface="IBM Plex Sans Light" panose="020B0403050203000203" pitchFamily="34" charset="0"/>
              </a:rPr>
              <a:t>HACT-Net: A Hierarchical Cell-to-Tissue Graph Neural Network for Histopathological Image Classification. MICCAI, 2020.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bg1"/>
                </a:solidFill>
                <a:latin typeface="IBM Plex Sans Light" panose="020B0403050203000203" pitchFamily="34" charset="0"/>
              </a:rPr>
              <a:t>CGC-net: Cell graph convolutional network for grading of colorectal cancer histology images. CVPR-w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bg1"/>
                </a:solidFill>
                <a:latin typeface="IBM Plex Sans Light" panose="020B0403050203000203" pitchFamily="34" charset="0"/>
              </a:rPr>
              <a:t>Breast cancer histopathological image classification </a:t>
            </a:r>
            <a:r>
              <a:rPr lang="en-US" sz="1000" dirty="0" err="1">
                <a:solidFill>
                  <a:schemeClr val="bg1"/>
                </a:solidFill>
                <a:latin typeface="IBM Plex Sans Light" panose="020B0403050203000203" pitchFamily="34" charset="0"/>
              </a:rPr>
              <a:t>usinga</a:t>
            </a:r>
            <a:r>
              <a:rPr lang="en-US" sz="1000" dirty="0">
                <a:solidFill>
                  <a:schemeClr val="bg1"/>
                </a:solidFill>
                <a:latin typeface="IBM Plex Sans Light" panose="020B0403050203000203" pitchFamily="34" charset="0"/>
              </a:rPr>
              <a:t> hybrid deep neural network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bg1"/>
                </a:solidFill>
                <a:latin typeface="IBM Plex Sans Light" panose="020B0403050203000203" pitchFamily="34" charset="0"/>
              </a:rPr>
              <a:t>Visualization for histopathology images using </a:t>
            </a:r>
            <a:r>
              <a:rPr lang="en-US" sz="1000" dirty="0" err="1">
                <a:solidFill>
                  <a:schemeClr val="bg1"/>
                </a:solidFill>
                <a:latin typeface="IBM Plex Sans Light" panose="020B0403050203000203" pitchFamily="34" charset="0"/>
              </a:rPr>
              <a:t>graphconvolutional</a:t>
            </a:r>
            <a:r>
              <a:rPr lang="en-US" sz="1000" dirty="0">
                <a:solidFill>
                  <a:schemeClr val="bg1"/>
                </a:solidFill>
                <a:latin typeface="IBM Plex Sans Light" panose="020B0403050203000203" pitchFamily="34" charset="0"/>
              </a:rPr>
              <a:t> neural networks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 err="1">
                <a:solidFill>
                  <a:schemeClr val="bg1"/>
                </a:solidFill>
                <a:latin typeface="IBM Plex Sans Light" panose="020B0403050203000203" pitchFamily="34" charset="0"/>
              </a:rPr>
              <a:t>BrainGNN</a:t>
            </a:r>
            <a:r>
              <a:rPr lang="en-US" sz="1000" dirty="0">
                <a:solidFill>
                  <a:schemeClr val="bg1"/>
                </a:solidFill>
                <a:latin typeface="IBM Plex Sans Light" panose="020B0403050203000203" pitchFamily="34" charset="0"/>
              </a:rPr>
              <a:t>: Interpretable Brain Graph Neural Network for fMRI Analysis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000" dirty="0">
              <a:solidFill>
                <a:schemeClr val="bg1"/>
              </a:solidFill>
              <a:latin typeface="IBM Plex Sans Light" panose="020B040305020300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80D9AE-3DE6-B546-B215-6D77A8FD0A59}"/>
              </a:ext>
            </a:extLst>
          </p:cNvPr>
          <p:cNvSpPr txBox="1"/>
          <p:nvPr/>
        </p:nvSpPr>
        <p:spPr>
          <a:xfrm>
            <a:off x="4581919" y="4508143"/>
            <a:ext cx="320151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i="1" dirty="0" err="1"/>
              <a:t>Pati</a:t>
            </a:r>
            <a:r>
              <a:rPr lang="en-US" sz="1050" i="1" dirty="0"/>
              <a:t> et al. HACT-Net: A Hierarchical Cell-to-Tissue</a:t>
            </a:r>
          </a:p>
          <a:p>
            <a:r>
              <a:rPr lang="en-US" sz="1050" i="1" dirty="0"/>
              <a:t>Graph Neural Network for Histopathological Image</a:t>
            </a:r>
          </a:p>
          <a:p>
            <a:r>
              <a:rPr lang="en-US" sz="1050" i="1" dirty="0"/>
              <a:t>Classification. MICCAI, 2020.</a:t>
            </a:r>
          </a:p>
          <a:p>
            <a:endParaRPr lang="en-CH" sz="1050" i="1" dirty="0"/>
          </a:p>
        </p:txBody>
      </p:sp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5A4AF129-2ADF-A341-B3C4-98FE291B3B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9703" y="2827598"/>
            <a:ext cx="3942890" cy="1385701"/>
          </a:xfrm>
          <a:prstGeom prst="rect">
            <a:avLst/>
          </a:prstGeom>
        </p:spPr>
      </p:pic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83DB64CA-D664-644C-A952-8CB7E77773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9906" y="306806"/>
            <a:ext cx="3942890" cy="2255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9762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34F556DE-CB6A-FD42-925B-F1125348208F}"/>
              </a:ext>
            </a:extLst>
          </p:cNvPr>
          <p:cNvSpPr>
            <a:spLocks noGrp="1"/>
          </p:cNvSpPr>
          <p:nvPr userDrawn="1"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40" name="Footer Placeholder">
            <a:extLst>
              <a:ext uri="{FF2B5EF4-FFF2-40B4-BE49-F238E27FC236}">
                <a16:creationId xmlns:a16="http://schemas.microsoft.com/office/drawing/2014/main" id="{0B126426-8535-3F42-8422-FCA62F7C3A9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66" y="4787900"/>
            <a:ext cx="4114735" cy="166687"/>
          </a:xfrm>
        </p:spPr>
        <p:txBody>
          <a:bodyPr/>
          <a:lstStyle/>
          <a:p>
            <a:pPr algn="just"/>
            <a:r>
              <a:rPr lang="en-US" dirty="0"/>
              <a:t>Cognitive HCLS/ July, 2020 / © 2020 IBM Corporation</a:t>
            </a:r>
          </a:p>
        </p:txBody>
      </p:sp>
      <p:sp>
        <p:nvSpPr>
          <p:cNvPr id="42" name="Title 3">
            <a:extLst>
              <a:ext uri="{FF2B5EF4-FFF2-40B4-BE49-F238E27FC236}">
                <a16:creationId xmlns:a16="http://schemas.microsoft.com/office/drawing/2014/main" id="{FA51F9AC-CB5D-FC4B-859B-D2BA905136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147" y="112942"/>
            <a:ext cx="4422854" cy="479823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  <a:latin typeface="IBM Plex Sans"/>
              </a:rPr>
              <a:t>GNN by topic: …</a:t>
            </a:r>
            <a:endParaRPr lang="en-CH" dirty="0">
              <a:solidFill>
                <a:schemeClr val="bg1"/>
              </a:solidFill>
              <a:latin typeface="IBM Plex Sans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CE5C3C51-A362-7D4F-AB08-C50C78BE53FE}"/>
              </a:ext>
            </a:extLst>
          </p:cNvPr>
          <p:cNvSpPr/>
          <p:nvPr/>
        </p:nvSpPr>
        <p:spPr>
          <a:xfrm>
            <a:off x="46711" y="768913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IBM Plex Sans Light" panose="020B0403050203000203" pitchFamily="34" charset="0"/>
              </a:rPr>
              <a:t>Many more topics are today using Graph Neural Networks</a:t>
            </a:r>
          </a:p>
        </p:txBody>
      </p:sp>
      <p:pic>
        <p:nvPicPr>
          <p:cNvPr id="14338" name="Picture 2" descr="What is a good question? | Dragonfly Training">
            <a:extLst>
              <a:ext uri="{FF2B5EF4-FFF2-40B4-BE49-F238E27FC236}">
                <a16:creationId xmlns:a16="http://schemas.microsoft.com/office/drawing/2014/main" id="{1BF364E2-4C4F-BF4A-A3E7-C2F261BFDA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0779" y="1346033"/>
            <a:ext cx="2451434" cy="2451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04679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28DEAB8-235C-084B-AE54-E117EB4A72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146" y="112942"/>
            <a:ext cx="4808987" cy="479823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  <a:latin typeface="IBM Plex Sans"/>
              </a:rPr>
              <a:t>Outline</a:t>
            </a:r>
            <a:endParaRPr lang="en-CH" dirty="0">
              <a:solidFill>
                <a:schemeClr val="bg1"/>
              </a:solidFill>
              <a:latin typeface="IBM Plex San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9EAFCF0-0DD4-094A-95A2-2B56F9F7C118}"/>
              </a:ext>
            </a:extLst>
          </p:cNvPr>
          <p:cNvSpPr/>
          <p:nvPr/>
        </p:nvSpPr>
        <p:spPr>
          <a:xfrm>
            <a:off x="2493546" y="1346560"/>
            <a:ext cx="4156907" cy="23083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" altLang="ja-JP" dirty="0">
                <a:solidFill>
                  <a:schemeClr val="accent3"/>
                </a:solidFill>
                <a:latin typeface="IBM Plex Sans Light" panose="020B0403050203000203" pitchFamily="34" charset="0"/>
              </a:rPr>
              <a:t>Introduction to Graph Neural Networks</a:t>
            </a:r>
          </a:p>
          <a:p>
            <a:pPr algn="ctr"/>
            <a:endParaRPr lang="en" altLang="ja-JP" dirty="0">
              <a:solidFill>
                <a:schemeClr val="accent3"/>
              </a:solidFill>
              <a:latin typeface="IBM Plex Sans Light" panose="020B0403050203000203" pitchFamily="34" charset="0"/>
            </a:endParaRPr>
          </a:p>
          <a:p>
            <a:pPr algn="ctr"/>
            <a:r>
              <a:rPr lang="en" altLang="ja-JP" dirty="0">
                <a:solidFill>
                  <a:schemeClr val="accent3"/>
                </a:solidFill>
                <a:latin typeface="IBM Plex Sans Light" panose="020B0403050203000203" pitchFamily="34" charset="0"/>
              </a:rPr>
              <a:t>Hands-on exercise:</a:t>
            </a:r>
          </a:p>
          <a:p>
            <a:pPr algn="ctr"/>
            <a:r>
              <a:rPr lang="en" altLang="ja-JP" dirty="0">
                <a:solidFill>
                  <a:schemeClr val="accent3"/>
                </a:solidFill>
                <a:latin typeface="IBM Plex Sans Light" panose="020B0403050203000203" pitchFamily="34" charset="0"/>
              </a:rPr>
              <a:t>Predicting molecular properties</a:t>
            </a:r>
          </a:p>
          <a:p>
            <a:pPr algn="ctr"/>
            <a:endParaRPr lang="en" altLang="ja-JP" dirty="0">
              <a:solidFill>
                <a:schemeClr val="accent3"/>
              </a:solidFill>
              <a:latin typeface="IBM Plex Sans Light" panose="020B0403050203000203" pitchFamily="34" charset="0"/>
            </a:endParaRPr>
          </a:p>
          <a:p>
            <a:pPr algn="ctr"/>
            <a:r>
              <a:rPr lang="en" altLang="ja-JP" dirty="0">
                <a:solidFill>
                  <a:schemeClr val="accent3"/>
                </a:solidFill>
                <a:latin typeface="IBM Plex Sans Light" panose="020B0403050203000203" pitchFamily="34" charset="0"/>
              </a:rPr>
              <a:t>Hands-on exercise:</a:t>
            </a:r>
          </a:p>
          <a:p>
            <a:pPr algn="ctr"/>
            <a:r>
              <a:rPr lang="en" altLang="ja-JP" dirty="0">
                <a:solidFill>
                  <a:schemeClr val="accent3"/>
                </a:solidFill>
                <a:latin typeface="IBM Plex Sans Light" panose="020B0403050203000203" pitchFamily="34" charset="0"/>
              </a:rPr>
              <a:t>Link prediction on a Knowledge Graph</a:t>
            </a:r>
          </a:p>
          <a:p>
            <a:pPr algn="ctr"/>
            <a:endParaRPr lang="en" altLang="ja-JP" dirty="0">
              <a:solidFill>
                <a:schemeClr val="accent3"/>
              </a:solidFill>
              <a:latin typeface="IBM Plex Sans Light" panose="020B040305020300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24159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28DEAB8-235C-084B-AE54-E117EB4A72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146" y="112942"/>
            <a:ext cx="4808987" cy="479823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  <a:latin typeface="IBM Plex Sans"/>
              </a:rPr>
              <a:t>Outline</a:t>
            </a:r>
            <a:endParaRPr lang="en-CH" dirty="0">
              <a:solidFill>
                <a:schemeClr val="bg1"/>
              </a:solidFill>
              <a:latin typeface="IBM Plex San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9EAFCF0-0DD4-094A-95A2-2B56F9F7C118}"/>
              </a:ext>
            </a:extLst>
          </p:cNvPr>
          <p:cNvSpPr/>
          <p:nvPr/>
        </p:nvSpPr>
        <p:spPr>
          <a:xfrm>
            <a:off x="2493546" y="1346560"/>
            <a:ext cx="4156907" cy="286232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" altLang="ja-JP" dirty="0">
                <a:solidFill>
                  <a:schemeClr val="accent3"/>
                </a:solidFill>
                <a:latin typeface="IBM Plex Sans Light" panose="020B0403050203000203" pitchFamily="34" charset="0"/>
              </a:rPr>
              <a:t>Introduction to Graph Neural Networks</a:t>
            </a:r>
          </a:p>
          <a:p>
            <a:pPr algn="ctr"/>
            <a:endParaRPr lang="en" altLang="ja-JP" dirty="0">
              <a:solidFill>
                <a:schemeClr val="accent3"/>
              </a:solidFill>
              <a:latin typeface="IBM Plex Sans Light" panose="020B0403050203000203" pitchFamily="34" charset="0"/>
            </a:endParaRPr>
          </a:p>
          <a:p>
            <a:pPr algn="ctr"/>
            <a:r>
              <a:rPr lang="en" altLang="ja-JP" dirty="0">
                <a:solidFill>
                  <a:schemeClr val="accent3"/>
                </a:solidFill>
                <a:latin typeface="IBM Plex Sans Light" panose="020B0403050203000203" pitchFamily="34" charset="0"/>
              </a:rPr>
              <a:t>Hands-on exercise:</a:t>
            </a:r>
          </a:p>
          <a:p>
            <a:pPr algn="ctr"/>
            <a:r>
              <a:rPr lang="en" altLang="ja-JP" dirty="0">
                <a:solidFill>
                  <a:schemeClr val="accent3"/>
                </a:solidFill>
                <a:latin typeface="IBM Plex Sans Light" panose="020B0403050203000203" pitchFamily="34" charset="0"/>
              </a:rPr>
              <a:t>Predicting molecular properties</a:t>
            </a:r>
          </a:p>
          <a:p>
            <a:pPr algn="ctr"/>
            <a:endParaRPr lang="en" altLang="ja-JP" dirty="0">
              <a:solidFill>
                <a:schemeClr val="accent3"/>
              </a:solidFill>
              <a:latin typeface="IBM Plex Sans Light" panose="020B0403050203000203" pitchFamily="34" charset="0"/>
            </a:endParaRPr>
          </a:p>
          <a:p>
            <a:pPr algn="ctr"/>
            <a:r>
              <a:rPr lang="en" altLang="ja-JP" dirty="0">
                <a:solidFill>
                  <a:schemeClr val="accent3"/>
                </a:solidFill>
                <a:latin typeface="IBM Plex Sans Light" panose="020B0403050203000203" pitchFamily="34" charset="0"/>
              </a:rPr>
              <a:t>Hands-on exercise:</a:t>
            </a:r>
          </a:p>
          <a:p>
            <a:pPr algn="ctr"/>
            <a:r>
              <a:rPr lang="en" altLang="ja-JP" dirty="0">
                <a:solidFill>
                  <a:schemeClr val="accent3"/>
                </a:solidFill>
                <a:latin typeface="IBM Plex Sans Light" panose="020B0403050203000203" pitchFamily="34" charset="0"/>
              </a:rPr>
              <a:t>Link prediction on a Knowledge Graph</a:t>
            </a:r>
          </a:p>
          <a:p>
            <a:pPr algn="ctr"/>
            <a:endParaRPr lang="en" altLang="ja-JP" dirty="0">
              <a:solidFill>
                <a:schemeClr val="accent3"/>
              </a:solidFill>
              <a:latin typeface="IBM Plex Sans Light" panose="020B0403050203000203" pitchFamily="34" charset="0"/>
            </a:endParaRPr>
          </a:p>
          <a:p>
            <a:pPr algn="ctr"/>
            <a:r>
              <a:rPr lang="en" altLang="ja-JP" dirty="0">
                <a:solidFill>
                  <a:schemeClr val="accent3"/>
                </a:solidFill>
                <a:latin typeface="IBM Plex Sans Light" panose="020B0403050203000203" pitchFamily="34" charset="0"/>
              </a:rPr>
              <a:t>Discussion &amp; References</a:t>
            </a:r>
          </a:p>
          <a:p>
            <a:pPr algn="ctr"/>
            <a:endParaRPr lang="en" altLang="ja-JP" dirty="0">
              <a:solidFill>
                <a:schemeClr val="accent3"/>
              </a:solidFill>
              <a:latin typeface="IBM Plex Sans Light" panose="020B040305020300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00138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28DEAB8-235C-084B-AE54-E117EB4A72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146" y="112942"/>
            <a:ext cx="4808987" cy="479823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  <a:latin typeface="IBM Plex Sans"/>
              </a:rPr>
              <a:t>Before we start</a:t>
            </a:r>
            <a:endParaRPr lang="en-CH" dirty="0">
              <a:solidFill>
                <a:schemeClr val="bg1"/>
              </a:solidFill>
              <a:latin typeface="IBM Plex Sans"/>
            </a:endParaRPr>
          </a:p>
        </p:txBody>
      </p:sp>
      <p:sp>
        <p:nvSpPr>
          <p:cNvPr id="7" name="正方形/長方形 4">
            <a:extLst>
              <a:ext uri="{FF2B5EF4-FFF2-40B4-BE49-F238E27FC236}">
                <a16:creationId xmlns:a16="http://schemas.microsoft.com/office/drawing/2014/main" id="{70093020-4662-2046-AAC9-513586643AC5}"/>
              </a:ext>
            </a:extLst>
          </p:cNvPr>
          <p:cNvSpPr/>
          <p:nvPr/>
        </p:nvSpPr>
        <p:spPr>
          <a:xfrm>
            <a:off x="1066925" y="1486750"/>
            <a:ext cx="701014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" altLang="ja-JP" dirty="0">
                <a:solidFill>
                  <a:schemeClr val="accent3"/>
                </a:solidFill>
                <a:latin typeface="IBM Plex Sans Light" panose="020B0403050203000203" pitchFamily="34" charset="0"/>
              </a:rPr>
              <a:t>These slides can be found here: </a:t>
            </a:r>
            <a:r>
              <a:rPr lang="en-GB" u="sng" dirty="0">
                <a:solidFill>
                  <a:schemeClr val="accent1"/>
                </a:solidFill>
                <a:latin typeface="IBM Plex Mono" panose="020B0509050203000203" pitchFamily="49" charset="77"/>
              </a:rPr>
              <a:t>https://</a:t>
            </a:r>
            <a:r>
              <a:rPr lang="en-GB" u="sng" dirty="0" err="1">
                <a:solidFill>
                  <a:schemeClr val="accent1"/>
                </a:solidFill>
                <a:latin typeface="IBM Plex Mono" panose="020B0509050203000203" pitchFamily="49" charset="77"/>
              </a:rPr>
              <a:t>ibm.ent.box.com</a:t>
            </a:r>
            <a:r>
              <a:rPr lang="en-GB" u="sng" dirty="0">
                <a:solidFill>
                  <a:schemeClr val="accent1"/>
                </a:solidFill>
                <a:latin typeface="IBM Plex Mono" panose="020B0509050203000203" pitchFamily="49" charset="77"/>
              </a:rPr>
              <a:t>/folder/122630687335</a:t>
            </a:r>
            <a:endParaRPr lang="en" altLang="ja-JP" dirty="0">
              <a:solidFill>
                <a:schemeClr val="accent1"/>
              </a:solidFill>
              <a:latin typeface="IBM Plex Sans" panose="020B0503050203000203" pitchFamily="34" charset="0"/>
            </a:endParaRPr>
          </a:p>
        </p:txBody>
      </p:sp>
      <p:sp>
        <p:nvSpPr>
          <p:cNvPr id="8" name="正方形/長方形 4">
            <a:extLst>
              <a:ext uri="{FF2B5EF4-FFF2-40B4-BE49-F238E27FC236}">
                <a16:creationId xmlns:a16="http://schemas.microsoft.com/office/drawing/2014/main" id="{A22ECFAB-70CE-6144-ACF9-DF21362A3040}"/>
              </a:ext>
            </a:extLst>
          </p:cNvPr>
          <p:cNvSpPr/>
          <p:nvPr/>
        </p:nvSpPr>
        <p:spPr>
          <a:xfrm>
            <a:off x="523416" y="3119399"/>
            <a:ext cx="802149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" altLang="ja-JP" dirty="0">
                <a:solidFill>
                  <a:schemeClr val="accent3"/>
                </a:solidFill>
                <a:latin typeface="IBM Plex Sans Light" panose="020B0403050203000203" pitchFamily="34" charset="0"/>
              </a:rPr>
              <a:t>Setup instructions for the hands-on can be found here:</a:t>
            </a:r>
          </a:p>
          <a:p>
            <a:pPr algn="ctr"/>
            <a:r>
              <a:rPr lang="en-GB" altLang="ja-JP" dirty="0">
                <a:solidFill>
                  <a:schemeClr val="accent1"/>
                </a:solidFill>
                <a:latin typeface="IBM Plex Mono" panose="020B0509050203000203" pitchFamily="49" charset="77"/>
              </a:rPr>
              <a:t>https://</a:t>
            </a:r>
            <a:r>
              <a:rPr lang="en-GB" altLang="ja-JP" dirty="0" err="1">
                <a:solidFill>
                  <a:schemeClr val="accent1"/>
                </a:solidFill>
                <a:latin typeface="IBM Plex Mono" panose="020B0509050203000203" pitchFamily="49" charset="77"/>
              </a:rPr>
              <a:t>github.ibm.com</a:t>
            </a:r>
            <a:r>
              <a:rPr lang="en-GB" altLang="ja-JP" dirty="0">
                <a:solidFill>
                  <a:schemeClr val="accent1"/>
                </a:solidFill>
                <a:latin typeface="IBM Plex Mono" panose="020B0509050203000203" pitchFamily="49" charset="77"/>
              </a:rPr>
              <a:t>/</a:t>
            </a:r>
            <a:r>
              <a:rPr lang="en-GB" altLang="ja-JP" dirty="0" err="1">
                <a:solidFill>
                  <a:schemeClr val="accent1"/>
                </a:solidFill>
                <a:latin typeface="IBM Plex Mono" panose="020B0509050203000203" pitchFamily="49" charset="77"/>
              </a:rPr>
              <a:t>GraphsZRL</a:t>
            </a:r>
            <a:r>
              <a:rPr lang="en-GB" altLang="ja-JP" dirty="0">
                <a:solidFill>
                  <a:schemeClr val="accent1"/>
                </a:solidFill>
                <a:latin typeface="IBM Plex Mono" panose="020B0509050203000203" pitchFamily="49" charset="77"/>
              </a:rPr>
              <a:t>/tutorial-ml-on-graphs</a:t>
            </a:r>
            <a:endParaRPr lang="en" altLang="ja-JP" dirty="0">
              <a:solidFill>
                <a:schemeClr val="accent1"/>
              </a:solidFill>
              <a:latin typeface="IBM Plex Mono" panose="020B0509050203000203" pitchFamily="49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4824467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28DEAB8-235C-084B-AE54-E117EB4A72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146" y="112942"/>
            <a:ext cx="4808987" cy="479823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  <a:latin typeface="IBM Plex Sans"/>
              </a:rPr>
              <a:t>What you will learn</a:t>
            </a:r>
            <a:endParaRPr lang="en-CH" dirty="0">
              <a:solidFill>
                <a:schemeClr val="bg1"/>
              </a:solidFill>
              <a:latin typeface="IBM Plex San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3DD2A6F-9C18-7543-AFAE-56306833B0C6}"/>
              </a:ext>
            </a:extLst>
          </p:cNvPr>
          <p:cNvSpPr/>
          <p:nvPr/>
        </p:nvSpPr>
        <p:spPr>
          <a:xfrm>
            <a:off x="3644501" y="1346560"/>
            <a:ext cx="185499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" altLang="ja-JP" dirty="0">
                <a:solidFill>
                  <a:schemeClr val="accent3"/>
                </a:solidFill>
                <a:latin typeface="IBM Plex Sans Light" panose="020B0403050203000203" pitchFamily="34" charset="0"/>
              </a:rPr>
              <a:t>What are GNNs?</a:t>
            </a:r>
          </a:p>
          <a:p>
            <a:pPr algn="ctr"/>
            <a:endParaRPr lang="en" altLang="ja-JP" dirty="0">
              <a:solidFill>
                <a:schemeClr val="accent3"/>
              </a:solidFill>
              <a:latin typeface="IBM Plex Sans Light" panose="020B0403050203000203" pitchFamily="34" charset="0"/>
            </a:endParaRPr>
          </a:p>
          <a:p>
            <a:pPr algn="ctr"/>
            <a:endParaRPr lang="en" altLang="ja-JP" dirty="0">
              <a:solidFill>
                <a:schemeClr val="accent3"/>
              </a:solidFill>
              <a:latin typeface="IBM Plex Sans Light" panose="020B0403050203000203" pitchFamily="34" charset="0"/>
            </a:endParaRPr>
          </a:p>
          <a:p>
            <a:pPr algn="ctr"/>
            <a:endParaRPr lang="en" altLang="ja-JP" dirty="0">
              <a:solidFill>
                <a:schemeClr val="accent3"/>
              </a:solidFill>
              <a:latin typeface="IBM Plex Sans Light" panose="020B040305020300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08417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28DEAB8-235C-084B-AE54-E117EB4A72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146" y="112942"/>
            <a:ext cx="4808987" cy="479823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  <a:latin typeface="IBM Plex Sans"/>
              </a:rPr>
              <a:t>What you will learn</a:t>
            </a:r>
            <a:endParaRPr lang="en-CH" dirty="0">
              <a:solidFill>
                <a:schemeClr val="bg1"/>
              </a:solidFill>
              <a:latin typeface="IBM Plex San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3DD2A6F-9C18-7543-AFAE-56306833B0C6}"/>
              </a:ext>
            </a:extLst>
          </p:cNvPr>
          <p:cNvSpPr/>
          <p:nvPr/>
        </p:nvSpPr>
        <p:spPr>
          <a:xfrm>
            <a:off x="2981660" y="1346560"/>
            <a:ext cx="3180679" cy="20313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" altLang="ja-JP" dirty="0">
                <a:solidFill>
                  <a:schemeClr val="accent3"/>
                </a:solidFill>
                <a:latin typeface="IBM Plex Sans Light" panose="020B0403050203000203" pitchFamily="34" charset="0"/>
              </a:rPr>
              <a:t>What are GNNs?</a:t>
            </a:r>
          </a:p>
          <a:p>
            <a:pPr algn="ctr"/>
            <a:endParaRPr lang="en" altLang="ja-JP" dirty="0">
              <a:solidFill>
                <a:schemeClr val="accent3"/>
              </a:solidFill>
              <a:latin typeface="IBM Plex Sans Light" panose="020B0403050203000203" pitchFamily="34" charset="0"/>
            </a:endParaRPr>
          </a:p>
          <a:p>
            <a:pPr algn="ctr"/>
            <a:r>
              <a:rPr lang="en" altLang="ja-JP" dirty="0">
                <a:solidFill>
                  <a:schemeClr val="accent3"/>
                </a:solidFill>
                <a:latin typeface="IBM Plex Sans Light" panose="020B0403050203000203" pitchFamily="34" charset="0"/>
              </a:rPr>
              <a:t>When should you use a GNN?</a:t>
            </a:r>
          </a:p>
          <a:p>
            <a:pPr algn="ctr"/>
            <a:endParaRPr lang="en" altLang="ja-JP" dirty="0">
              <a:solidFill>
                <a:schemeClr val="accent3"/>
              </a:solidFill>
              <a:latin typeface="IBM Plex Sans Light" panose="020B0403050203000203" pitchFamily="34" charset="0"/>
            </a:endParaRPr>
          </a:p>
          <a:p>
            <a:pPr algn="ctr"/>
            <a:endParaRPr lang="en" altLang="ja-JP" dirty="0">
              <a:solidFill>
                <a:schemeClr val="accent3"/>
              </a:solidFill>
              <a:latin typeface="IBM Plex Sans Light" panose="020B0403050203000203" pitchFamily="34" charset="0"/>
            </a:endParaRPr>
          </a:p>
          <a:p>
            <a:pPr algn="ctr"/>
            <a:endParaRPr lang="en" altLang="ja-JP" dirty="0">
              <a:solidFill>
                <a:schemeClr val="accent3"/>
              </a:solidFill>
              <a:latin typeface="IBM Plex Sans Light" panose="020B0403050203000203" pitchFamily="34" charset="0"/>
            </a:endParaRPr>
          </a:p>
          <a:p>
            <a:pPr algn="ctr"/>
            <a:endParaRPr lang="en" altLang="ja-JP" dirty="0">
              <a:solidFill>
                <a:schemeClr val="accent3"/>
              </a:solidFill>
              <a:latin typeface="IBM Plex Sans Light" panose="020B040305020300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54728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28DEAB8-235C-084B-AE54-E117EB4A72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146" y="112942"/>
            <a:ext cx="4808987" cy="479823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  <a:latin typeface="IBM Plex Sans"/>
              </a:rPr>
              <a:t>What you will learn</a:t>
            </a:r>
            <a:endParaRPr lang="en-CH" dirty="0">
              <a:solidFill>
                <a:schemeClr val="bg1"/>
              </a:solidFill>
              <a:latin typeface="IBM Plex San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3DD2A6F-9C18-7543-AFAE-56306833B0C6}"/>
              </a:ext>
            </a:extLst>
          </p:cNvPr>
          <p:cNvSpPr/>
          <p:nvPr/>
        </p:nvSpPr>
        <p:spPr>
          <a:xfrm>
            <a:off x="2388550" y="1346560"/>
            <a:ext cx="4366900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" altLang="ja-JP" dirty="0">
                <a:solidFill>
                  <a:schemeClr val="accent3"/>
                </a:solidFill>
                <a:latin typeface="IBM Plex Sans Light" panose="020B0403050203000203" pitchFamily="34" charset="0"/>
              </a:rPr>
              <a:t>What are GNNs and when to use them</a:t>
            </a:r>
          </a:p>
          <a:p>
            <a:pPr algn="ctr"/>
            <a:endParaRPr lang="en" altLang="ja-JP" dirty="0">
              <a:solidFill>
                <a:schemeClr val="accent3"/>
              </a:solidFill>
              <a:latin typeface="IBM Plex Sans Light" panose="020B0403050203000203" pitchFamily="34" charset="0"/>
            </a:endParaRPr>
          </a:p>
          <a:p>
            <a:pPr algn="ctr"/>
            <a:r>
              <a:rPr lang="en" altLang="ja-JP" dirty="0">
                <a:solidFill>
                  <a:schemeClr val="accent3"/>
                </a:solidFill>
                <a:latin typeface="IBM Plex Sans Light" panose="020B0403050203000203" pitchFamily="34" charset="0"/>
              </a:rPr>
              <a:t>When should you use a GNN?  </a:t>
            </a:r>
          </a:p>
          <a:p>
            <a:pPr algn="ctr"/>
            <a:endParaRPr lang="en" altLang="ja-JP" dirty="0">
              <a:solidFill>
                <a:schemeClr val="accent3"/>
              </a:solidFill>
              <a:latin typeface="IBM Plex Sans Light" panose="020B0403050203000203" pitchFamily="34" charset="0"/>
            </a:endParaRPr>
          </a:p>
          <a:p>
            <a:pPr algn="ctr"/>
            <a:r>
              <a:rPr lang="en" altLang="ja-JP" dirty="0">
                <a:solidFill>
                  <a:schemeClr val="accent3"/>
                </a:solidFill>
                <a:latin typeface="IBM Plex Sans Light" panose="020B0403050203000203" pitchFamily="34" charset="0"/>
              </a:rPr>
              <a:t>How to use the Deep Graph Library (DGL)</a:t>
            </a:r>
          </a:p>
        </p:txBody>
      </p:sp>
    </p:spTree>
    <p:extLst>
      <p:ext uri="{BB962C8B-B14F-4D97-AF65-F5344CB8AC3E}">
        <p14:creationId xmlns:p14="http://schemas.microsoft.com/office/powerpoint/2010/main" val="28874960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6_10 September 2009">
  <a:themeElements>
    <a:clrScheme name="4_10 September 2009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7889FB"/>
      </a:accent1>
      <a:accent2>
        <a:srgbClr val="009999"/>
      </a:accent2>
      <a:accent3>
        <a:srgbClr val="FFFFFF"/>
      </a:accent3>
      <a:accent4>
        <a:srgbClr val="000000"/>
      </a:accent4>
      <a:accent5>
        <a:srgbClr val="BEC4FD"/>
      </a:accent5>
      <a:accent6>
        <a:srgbClr val="008A8A"/>
      </a:accent6>
      <a:hlink>
        <a:srgbClr val="7889FB"/>
      </a:hlink>
      <a:folHlink>
        <a:srgbClr val="9900CC"/>
      </a:folHlink>
    </a:clrScheme>
    <a:fontScheme name="4_10 September 2009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gradFill flip="none" rotWithShape="0">
          <a:gsLst>
            <a:gs pos="11000">
              <a:srgbClr val="336699"/>
            </a:gs>
            <a:gs pos="0">
              <a:srgbClr val="577AC1">
                <a:alpha val="89000"/>
              </a:srgbClr>
            </a:gs>
            <a:gs pos="77000">
              <a:srgbClr val="D4DEFF"/>
            </a:gs>
            <a:gs pos="73000">
              <a:srgbClr val="D4DEFF"/>
            </a:gs>
            <a:gs pos="100000">
              <a:schemeClr val="bg1"/>
            </a:gs>
          </a:gsLst>
          <a:lin ang="16200000" scaled="1"/>
          <a:tileRect/>
        </a:gradFill>
        <a:ln w="19050">
          <a:noFill/>
        </a:ln>
        <a:effectLst/>
      </a:spPr>
      <a:bodyPr/>
      <a:lstStyle>
        <a:defPPr algn="ctr">
          <a:lnSpc>
            <a:spcPct val="80000"/>
          </a:lnSpc>
          <a:spcBef>
            <a:spcPct val="50000"/>
          </a:spcBef>
          <a:buClr>
            <a:srgbClr val="4D4D4D"/>
          </a:buClr>
          <a:tabLst>
            <a:tab pos="0" algn="l"/>
            <a:tab pos="447675" algn="l"/>
            <a:tab pos="896938" algn="l"/>
            <a:tab pos="1346200" algn="l"/>
            <a:tab pos="1795463" algn="l"/>
            <a:tab pos="2244725" algn="l"/>
            <a:tab pos="2693988" algn="l"/>
            <a:tab pos="3143250" algn="l"/>
            <a:tab pos="3592513" algn="l"/>
            <a:tab pos="4041775" algn="l"/>
            <a:tab pos="4491038" algn="l"/>
            <a:tab pos="4940300" algn="l"/>
            <a:tab pos="5389563" algn="l"/>
            <a:tab pos="5838825" algn="l"/>
            <a:tab pos="6288088" algn="l"/>
            <a:tab pos="6737350" algn="l"/>
            <a:tab pos="7186613" algn="l"/>
            <a:tab pos="7635875" algn="l"/>
            <a:tab pos="8085138" algn="l"/>
            <a:tab pos="8534400" algn="l"/>
            <a:tab pos="8983663" algn="l"/>
          </a:tabLst>
          <a:defRPr sz="1600" b="1">
            <a:solidFill>
              <a:srgbClr val="0000FF"/>
            </a:solidFill>
            <a:latin typeface="Arial" pitchFamily="34" charset="0"/>
            <a:ea typeface="Arial Unicode MS" pitchFamily="34" charset="-128"/>
            <a:cs typeface="Arial Unicode MS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200" b="0" i="0" u="none" strike="noStrike" cap="none" normalizeH="0" baseline="0" smtClean="0">
            <a:ln>
              <a:noFill/>
            </a:ln>
            <a:solidFill>
              <a:schemeClr val="hlink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4_10 September 2009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7889FB"/>
        </a:accent1>
        <a:accent2>
          <a:srgbClr val="009999"/>
        </a:accent2>
        <a:accent3>
          <a:srgbClr val="FFFFFF"/>
        </a:accent3>
        <a:accent4>
          <a:srgbClr val="000000"/>
        </a:accent4>
        <a:accent5>
          <a:srgbClr val="BEC4FD"/>
        </a:accent5>
        <a:accent6>
          <a:srgbClr val="008A8A"/>
        </a:accent6>
        <a:hlink>
          <a:srgbClr val="7889FB"/>
        </a:hlink>
        <a:folHlink>
          <a:srgbClr val="9900C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blk_background_2017">
  <a:themeElements>
    <a:clrScheme name="Custom 49">
      <a:dk1>
        <a:srgbClr val="000000"/>
      </a:dk1>
      <a:lt1>
        <a:srgbClr val="000000"/>
      </a:lt1>
      <a:dk2>
        <a:srgbClr val="EAEAEA"/>
      </a:dk2>
      <a:lt2>
        <a:srgbClr val="FFFFFF"/>
      </a:lt2>
      <a:accent1>
        <a:srgbClr val="8F8B8B"/>
      </a:accent1>
      <a:accent2>
        <a:srgbClr val="0F6FFF"/>
      </a:accent2>
      <a:accent3>
        <a:srgbClr val="20D5D2"/>
      </a:accent3>
      <a:accent4>
        <a:srgbClr val="8F8B8B"/>
      </a:accent4>
      <a:accent5>
        <a:srgbClr val="6E177D"/>
      </a:accent5>
      <a:accent6>
        <a:srgbClr val="DB2663"/>
      </a:accent6>
      <a:hlink>
        <a:srgbClr val="0F6F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IBM_Cloud_Presentation_2018_V03_Plex" id="{1226378D-4E68-1646-AEAE-702B1A9905A1}" vid="{4C020BF7-4FCB-1F42-8019-A2CCA1C10BB5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17871</TotalTime>
  <Words>2005</Words>
  <Application>Microsoft Macintosh PowerPoint</Application>
  <PresentationFormat>On-screen Show (16:9)</PresentationFormat>
  <Paragraphs>370</Paragraphs>
  <Slides>39</Slides>
  <Notes>39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39</vt:i4>
      </vt:variant>
    </vt:vector>
  </HeadingPairs>
  <TitlesOfParts>
    <vt:vector size="50" baseType="lpstr">
      <vt:lpstr>Arial</vt:lpstr>
      <vt:lpstr>Calibri</vt:lpstr>
      <vt:lpstr>Cambria Math</vt:lpstr>
      <vt:lpstr>IBM Plex Arabic ExtraLight</vt:lpstr>
      <vt:lpstr>IBM Plex Arabic Light</vt:lpstr>
      <vt:lpstr>IBM Plex Mono</vt:lpstr>
      <vt:lpstr>IBM Plex Sans</vt:lpstr>
      <vt:lpstr>IBM Plex Sans Light</vt:lpstr>
      <vt:lpstr>Wingdings</vt:lpstr>
      <vt:lpstr>6_10 September 2009</vt:lpstr>
      <vt:lpstr>blk_background_2017</vt:lpstr>
      <vt:lpstr>An introduction to Deep Learning on Graphs</vt:lpstr>
      <vt:lpstr>Outline</vt:lpstr>
      <vt:lpstr>Outline</vt:lpstr>
      <vt:lpstr>Outline</vt:lpstr>
      <vt:lpstr>Outline</vt:lpstr>
      <vt:lpstr>Before we start</vt:lpstr>
      <vt:lpstr>What you will learn</vt:lpstr>
      <vt:lpstr>What you will learn</vt:lpstr>
      <vt:lpstr>What you will learn</vt:lpstr>
      <vt:lpstr>What is a graph?</vt:lpstr>
      <vt:lpstr>What is a graph?</vt:lpstr>
      <vt:lpstr>What is a graph?</vt:lpstr>
      <vt:lpstr>Question time</vt:lpstr>
      <vt:lpstr>Question time</vt:lpstr>
      <vt:lpstr>Graph Neural Networks: 10 years of evolution</vt:lpstr>
      <vt:lpstr>From 2D convolution to graph convolution</vt:lpstr>
      <vt:lpstr>From 2D convolution to graph convolution</vt:lpstr>
      <vt:lpstr>From 2D convolution to graph convolution</vt:lpstr>
      <vt:lpstr>Graph Neural Network</vt:lpstr>
      <vt:lpstr>Graph Neural Network</vt:lpstr>
      <vt:lpstr>Question time</vt:lpstr>
      <vt:lpstr>Question time</vt:lpstr>
      <vt:lpstr>Question time</vt:lpstr>
      <vt:lpstr>Expressive power of Graph Neural Network</vt:lpstr>
      <vt:lpstr>Expressive power of Graph Neural Network</vt:lpstr>
      <vt:lpstr>Expressive power of Graph Neural Network</vt:lpstr>
      <vt:lpstr>Expressive power of Graph Neural Network</vt:lpstr>
      <vt:lpstr>Question time (a more advanced one)</vt:lpstr>
      <vt:lpstr>Question time (a more advanced one)</vt:lpstr>
      <vt:lpstr>When can we use GNNs?</vt:lpstr>
      <vt:lpstr>Question time (more of a disclaimer actually)</vt:lpstr>
      <vt:lpstr>Question time (more of a disclaimer actually)</vt:lpstr>
      <vt:lpstr>Hands-on exercise: Predicting molecular properties</vt:lpstr>
      <vt:lpstr>Hands-on exercise: Link prediction on a knowledge graph</vt:lpstr>
      <vt:lpstr>GNN by topic</vt:lpstr>
      <vt:lpstr>GNN by topic: Interpretability </vt:lpstr>
      <vt:lpstr>GNN by topic: Generative modelling </vt:lpstr>
      <vt:lpstr>GNN by topic: Medical Imaging </vt:lpstr>
      <vt:lpstr>GNN by topic: …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Material Discovery accelerated by Design Thinking</dc:title>
  <dc:creator>SEIJI TAKEDA</dc:creator>
  <cp:lastModifiedBy>Microsoft Office User</cp:lastModifiedBy>
  <cp:revision>506</cp:revision>
  <dcterms:created xsi:type="dcterms:W3CDTF">2020-02-06T02:00:12Z</dcterms:created>
  <dcterms:modified xsi:type="dcterms:W3CDTF">2020-09-21T13:16:12Z</dcterms:modified>
</cp:coreProperties>
</file>